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4"/>
  </p:notesMasterIdLst>
  <p:sldIdLst>
    <p:sldId id="347" r:id="rId3"/>
    <p:sldId id="356" r:id="rId4"/>
    <p:sldId id="363" r:id="rId5"/>
    <p:sldId id="407" r:id="rId6"/>
    <p:sldId id="423" r:id="rId7"/>
    <p:sldId id="424" r:id="rId8"/>
    <p:sldId id="425" r:id="rId9"/>
    <p:sldId id="426" r:id="rId10"/>
    <p:sldId id="367" r:id="rId11"/>
    <p:sldId id="409" r:id="rId12"/>
    <p:sldId id="408" r:id="rId13"/>
    <p:sldId id="410" r:id="rId14"/>
    <p:sldId id="427" r:id="rId15"/>
    <p:sldId id="412" r:id="rId16"/>
    <p:sldId id="428" r:id="rId17"/>
    <p:sldId id="416" r:id="rId18"/>
    <p:sldId id="417" r:id="rId19"/>
    <p:sldId id="413" r:id="rId20"/>
    <p:sldId id="414" r:id="rId21"/>
    <p:sldId id="415" r:id="rId22"/>
    <p:sldId id="429" r:id="rId23"/>
    <p:sldId id="419" r:id="rId24"/>
    <p:sldId id="420" r:id="rId25"/>
    <p:sldId id="434" r:id="rId26"/>
    <p:sldId id="433" r:id="rId27"/>
    <p:sldId id="431" r:id="rId28"/>
    <p:sldId id="432" r:id="rId29"/>
    <p:sldId id="436" r:id="rId30"/>
    <p:sldId id="435" r:id="rId31"/>
    <p:sldId id="422" r:id="rId32"/>
    <p:sldId id="398"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9" clrIdx="0"/>
  <p:cmAuthor id="1" name="Chris Murphy (Offsite Contractor)" initials="CM(C" lastIdx="7" clrIdx="1">
    <p:extLst>
      <p:ext uri="{19B8F6BF-5375-455C-9EA6-DF929625EA0E}">
        <p15:presenceInfo xmlns:p15="http://schemas.microsoft.com/office/powerpoint/2012/main" xmlns=""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3F3F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showGuides="1">
      <p:cViewPr varScale="1">
        <p:scale>
          <a:sx n="56" d="100"/>
          <a:sy n="56" d="100"/>
        </p:scale>
        <p:origin x="-312" y="-10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47"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48" Type="http://schemas.openxmlformats.org/officeDocument/2006/relationships/customXml" Target="../customXml/item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46"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09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tr-TR" sz="8000" dirty="0" smtClean="0">
                <a:solidFill>
                  <a:schemeClr val="bg1"/>
                </a:solidFill>
                <a:latin typeface="Helvetica" panose="020B0604020202020204" pitchFamily="34" charset="0"/>
                <a:ea typeface="Calibri"/>
                <a:cs typeface="Helvetica" panose="020B0604020202020204" pitchFamily="34" charset="0"/>
              </a:rPr>
              <a:t>Basics of </a:t>
            </a:r>
            <a:r>
              <a:rPr lang="tr-TR" sz="8000" dirty="0" err="1" smtClean="0">
                <a:solidFill>
                  <a:schemeClr val="bg1"/>
                </a:solidFill>
                <a:latin typeface="Helvetica" panose="020B0604020202020204" pitchFamily="34" charset="0"/>
                <a:ea typeface="Calibri"/>
                <a:cs typeface="Helvetica" panose="020B0604020202020204" pitchFamily="34" charset="0"/>
              </a:rPr>
              <a:t>Multiplayer</a:t>
            </a:r>
            <a:r>
              <a:rPr lang="tr-TR" sz="8000" dirty="0" smtClean="0">
                <a:solidFill>
                  <a:schemeClr val="bg1"/>
                </a:solidFill>
                <a:latin typeface="Helvetica" panose="020B0604020202020204" pitchFamily="34" charset="0"/>
                <a:ea typeface="Calibri"/>
                <a:cs typeface="Helvetica" panose="020B0604020202020204" pitchFamily="34" charset="0"/>
              </a:rPr>
              <a:t> in UE</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
        <p:nvSpPr>
          <p:cNvPr id="5" name="Shape 89"/>
          <p:cNvSpPr txBox="1"/>
          <p:nvPr/>
        </p:nvSpPr>
        <p:spPr>
          <a:xfrm>
            <a:off x="877824" y="8793233"/>
            <a:ext cx="22750272"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MULTIPLAYER #1</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476507"/>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AUTHORITY</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69967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For every actor in the world, one of the connected players is considered to have authority over that actor. </a:t>
            </a:r>
            <a:endParaRPr lang="tr-TR" sz="2800" dirty="0" smtClean="0"/>
          </a:p>
          <a:p>
            <a:endParaRPr lang="tr-TR" sz="2800" dirty="0"/>
          </a:p>
          <a:p>
            <a:r>
              <a:rPr lang="en-US" sz="2800" dirty="0" smtClean="0"/>
              <a:t>For </a:t>
            </a:r>
            <a:r>
              <a:rPr lang="en-US" sz="2800" dirty="0"/>
              <a:t>every actor that exists on the server, the server has authority over that actor - including all replicated actors. </a:t>
            </a:r>
            <a:endParaRPr lang="tr-TR" sz="2800" dirty="0" smtClean="0"/>
          </a:p>
          <a:p>
            <a:endParaRPr lang="tr-TR" sz="2800" dirty="0"/>
          </a:p>
          <a:p>
            <a:r>
              <a:rPr lang="en-US" sz="2800" dirty="0" smtClean="0"/>
              <a:t>As </a:t>
            </a:r>
            <a:r>
              <a:rPr lang="en-US" sz="2800" dirty="0"/>
              <a:t>a result, when the </a:t>
            </a:r>
            <a:r>
              <a:rPr lang="en-US" sz="2800" b="1" dirty="0"/>
              <a:t>Has Authority</a:t>
            </a:r>
            <a:r>
              <a:rPr lang="en-US" sz="2800" dirty="0"/>
              <a:t> function is run on a client, and the target is an actor that was replicated to them, it will return false. </a:t>
            </a:r>
            <a:endParaRPr lang="tr-TR" sz="2800" dirty="0" smtClean="0"/>
          </a:p>
          <a:p>
            <a:endParaRPr lang="tr-TR" sz="2800" dirty="0"/>
          </a:p>
          <a:p>
            <a:r>
              <a:rPr lang="en-US" sz="2800" dirty="0" smtClean="0"/>
              <a:t>You </a:t>
            </a:r>
            <a:r>
              <a:rPr lang="en-US" sz="2800" dirty="0"/>
              <a:t>can also use the </a:t>
            </a:r>
            <a:r>
              <a:rPr lang="en-US" sz="2800" b="1" dirty="0"/>
              <a:t>Switch Has Authority</a:t>
            </a:r>
            <a:r>
              <a:rPr lang="en-US" sz="2800" dirty="0"/>
              <a:t> convenience macro as a quick way to branch for different server and client behavior in replicated actors.</a:t>
            </a:r>
            <a:endParaRPr lang="en-US" sz="2800"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194" name="Picture 2" descr="switch_has_autho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6495" y="2628900"/>
            <a:ext cx="12316505" cy="802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222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476507"/>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ACTOR REPLICATION TEST</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0725700" y="185493"/>
            <a:ext cx="7276550"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Create</a:t>
            </a:r>
            <a:r>
              <a:rPr lang="tr-TR" sz="2800" dirty="0" smtClean="0"/>
              <a:t> 2 </a:t>
            </a:r>
            <a:r>
              <a:rPr lang="tr-TR" sz="2800" dirty="0" err="1" smtClean="0"/>
              <a:t>sepreate</a:t>
            </a:r>
            <a:r>
              <a:rPr lang="tr-TR" sz="2800" dirty="0" smtClean="0"/>
              <a:t> </a:t>
            </a:r>
            <a:r>
              <a:rPr lang="tr-TR" sz="2800" dirty="0" err="1" smtClean="0"/>
              <a:t>TargetPoint</a:t>
            </a:r>
            <a:r>
              <a:rPr lang="tr-TR" sz="2800" dirty="0" smtClean="0"/>
              <a:t> </a:t>
            </a:r>
            <a:r>
              <a:rPr lang="tr-TR" sz="2800" dirty="0" err="1" smtClean="0"/>
              <a:t>actors</a:t>
            </a:r>
            <a:r>
              <a:rPr lang="tr-TR" sz="2800" dirty="0" smtClean="0"/>
              <a:t> on </a:t>
            </a:r>
            <a:r>
              <a:rPr lang="tr-TR" sz="2800" dirty="0" err="1" smtClean="0"/>
              <a:t>the</a:t>
            </a:r>
            <a:r>
              <a:rPr lang="tr-TR" sz="2800" dirty="0" smtClean="0"/>
              <a:t> </a:t>
            </a:r>
            <a:r>
              <a:rPr lang="tr-TR" sz="2800" dirty="0" err="1" smtClean="0"/>
              <a:t>map</a:t>
            </a:r>
            <a:r>
              <a:rPr lang="tr-TR" sz="2800" dirty="0" smtClean="0"/>
              <a:t>.</a:t>
            </a:r>
          </a:p>
          <a:p>
            <a:pPr marL="457200" indent="-457200">
              <a:buFont typeface="Arial" charset="0"/>
              <a:buChar char="•"/>
            </a:pPr>
            <a:r>
              <a:rPr lang="tr-TR" sz="2800" dirty="0" err="1" smtClean="0"/>
              <a:t>Create</a:t>
            </a:r>
            <a:r>
              <a:rPr lang="tr-TR" sz="2800" dirty="0" smtClean="0"/>
              <a:t> </a:t>
            </a:r>
            <a:r>
              <a:rPr lang="tr-TR" sz="2800" dirty="0" err="1" smtClean="0"/>
              <a:t>BP_Fire</a:t>
            </a:r>
            <a:r>
              <a:rPr lang="tr-TR" sz="2800" dirty="0" smtClean="0"/>
              <a:t> </a:t>
            </a:r>
            <a:r>
              <a:rPr lang="tr-TR" sz="2800" dirty="0" err="1" smtClean="0"/>
              <a:t>blueprint</a:t>
            </a:r>
            <a:r>
              <a:rPr lang="tr-TR" sz="2800" dirty="0" smtClean="0"/>
              <a:t> </a:t>
            </a:r>
            <a:r>
              <a:rPr lang="tr-TR" sz="2800" dirty="0" err="1" smtClean="0"/>
              <a:t>and</a:t>
            </a:r>
            <a:r>
              <a:rPr lang="tr-TR" sz="2800" dirty="0" smtClean="0"/>
              <a:t> </a:t>
            </a:r>
            <a:r>
              <a:rPr lang="tr-TR" sz="2800" dirty="0" err="1" smtClean="0"/>
              <a:t>add</a:t>
            </a:r>
            <a:r>
              <a:rPr lang="tr-TR" sz="2800" dirty="0" smtClean="0"/>
              <a:t> a fire </a:t>
            </a:r>
            <a:r>
              <a:rPr lang="tr-TR" sz="2800" dirty="0" err="1" smtClean="0"/>
              <a:t>particle</a:t>
            </a:r>
            <a:r>
              <a:rPr lang="tr-TR" sz="2800" dirty="0" smtClean="0"/>
              <a:t> on it.</a:t>
            </a:r>
          </a:p>
          <a:p>
            <a:pPr marL="457200" indent="-457200">
              <a:buFont typeface="Arial" charset="0"/>
              <a:buChar char="•"/>
            </a:pPr>
            <a:r>
              <a:rPr lang="tr-TR" sz="2800" dirty="0" err="1" smtClean="0"/>
              <a:t>Add</a:t>
            </a:r>
            <a:r>
              <a:rPr lang="tr-TR" sz="2800" dirty="0" smtClean="0"/>
              <a:t> </a:t>
            </a:r>
            <a:r>
              <a:rPr lang="tr-TR" sz="2800" dirty="0" err="1" smtClean="0"/>
              <a:t>SetReplicates</a:t>
            </a:r>
            <a:r>
              <a:rPr lang="tr-TR" sz="2800" dirty="0" smtClean="0"/>
              <a:t> </a:t>
            </a:r>
            <a:r>
              <a:rPr lang="tr-TR" sz="2800" dirty="0" err="1" smtClean="0"/>
              <a:t>node</a:t>
            </a:r>
            <a:r>
              <a:rPr lang="tr-TR" sz="2800" dirty="0" smtClean="0"/>
              <a:t> </a:t>
            </a:r>
            <a:r>
              <a:rPr lang="tr-TR" sz="2800" dirty="0" err="1" smtClean="0"/>
              <a:t>with</a:t>
            </a:r>
            <a:r>
              <a:rPr lang="tr-TR" sz="2800" dirty="0" smtClean="0"/>
              <a:t> a «</a:t>
            </a:r>
            <a:r>
              <a:rPr lang="tr-TR" sz="2800" dirty="0" err="1" smtClean="0"/>
              <a:t>Exposed</a:t>
            </a:r>
            <a:r>
              <a:rPr lang="tr-TR" sz="2800" dirty="0" smtClean="0"/>
              <a:t> On </a:t>
            </a:r>
            <a:r>
              <a:rPr lang="tr-TR" sz="2800" dirty="0" err="1" smtClean="0"/>
              <a:t>Spawn</a:t>
            </a:r>
            <a:r>
              <a:rPr lang="tr-TR" sz="2800" dirty="0" smtClean="0"/>
              <a:t>» </a:t>
            </a:r>
            <a:r>
              <a:rPr lang="tr-TR" sz="2800" dirty="0" err="1" smtClean="0"/>
              <a:t>Replicates</a:t>
            </a:r>
            <a:r>
              <a:rPr lang="tr-TR" sz="2800" dirty="0" smtClean="0"/>
              <a:t> </a:t>
            </a:r>
            <a:r>
              <a:rPr lang="tr-TR" sz="2800" dirty="0" err="1" smtClean="0"/>
              <a:t>variable</a:t>
            </a:r>
            <a:r>
              <a:rPr lang="tr-TR" sz="2800" dirty="0" smtClean="0"/>
              <a:t> at </a:t>
            </a:r>
            <a:r>
              <a:rPr lang="tr-TR" sz="2800" dirty="0" err="1" smtClean="0"/>
              <a:t>blueprint’s</a:t>
            </a:r>
            <a:r>
              <a:rPr lang="tr-TR" sz="2800" dirty="0" smtClean="0"/>
              <a:t> </a:t>
            </a:r>
            <a:r>
              <a:rPr lang="tr-TR" sz="2800" dirty="0" err="1" smtClean="0"/>
              <a:t>construction</a:t>
            </a:r>
            <a:r>
              <a:rPr lang="tr-TR" sz="2800" dirty="0" smtClean="0"/>
              <a:t> </a:t>
            </a:r>
            <a:r>
              <a:rPr lang="tr-TR" sz="2800" dirty="0" err="1" smtClean="0"/>
              <a:t>script</a:t>
            </a:r>
            <a:r>
              <a:rPr lang="tr-TR" sz="2800" dirty="0" smtClean="0"/>
              <a:t>.</a:t>
            </a:r>
            <a:endParaRPr lang="tr-TR" sz="2800" b="1"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6250" t="50000" r="28229" b="23113"/>
          <a:stretch/>
        </p:blipFill>
        <p:spPr bwMode="auto">
          <a:xfrm>
            <a:off x="18176723" y="1881812"/>
            <a:ext cx="6207278" cy="35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6563" t="35073" r="19688" b="55533"/>
          <a:stretch/>
        </p:blipFill>
        <p:spPr bwMode="auto">
          <a:xfrm>
            <a:off x="18176723" y="-1"/>
            <a:ext cx="6207278" cy="23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9791" t="28134" r="1250" b="22900"/>
          <a:stretch/>
        </p:blipFill>
        <p:spPr bwMode="auto">
          <a:xfrm>
            <a:off x="0" y="5462077"/>
            <a:ext cx="24384000" cy="825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00816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016671"/>
            <a:ext cx="927784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a:t>REPLICATION</a:t>
            </a:r>
          </a:p>
          <a:p>
            <a:pPr algn="l"/>
            <a:r>
              <a:rPr lang="tr-TR" cap="all" dirty="0" smtClean="0"/>
              <a:t>OF VARIABLES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In the details panel of variables on your actors, there is a </a:t>
            </a:r>
            <a:r>
              <a:rPr lang="en-US" sz="2800" b="1" dirty="0"/>
              <a:t>Replication</a:t>
            </a:r>
            <a:r>
              <a:rPr lang="en-US" sz="2800" dirty="0"/>
              <a:t> drop-down that lets you control how your variables are replicated, if at all.</a:t>
            </a:r>
            <a:endParaRPr lang="en-US" sz="2800"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218" name="Picture 2" descr="variable_repl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5999" y="1286804"/>
            <a:ext cx="11186501" cy="1047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9999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016671"/>
            <a:ext cx="927784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a:t>REPLICATION</a:t>
            </a:r>
          </a:p>
          <a:p>
            <a:pPr algn="l"/>
            <a:r>
              <a:rPr lang="tr-TR" cap="all" dirty="0" smtClean="0"/>
              <a:t>OF VARIABLES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In the details panel of variables on your actors, there is a </a:t>
            </a:r>
            <a:r>
              <a:rPr lang="en-US" sz="2800" b="1" dirty="0"/>
              <a:t>Replication</a:t>
            </a:r>
            <a:r>
              <a:rPr lang="en-US" sz="2800" dirty="0"/>
              <a:t> drop-down that lets you control how your variables are replicated, if at all.</a:t>
            </a:r>
            <a:endParaRPr lang="en-US" sz="2800"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Tablo 1"/>
          <p:cNvGraphicFramePr>
            <a:graphicFrameLocks noGrp="1"/>
          </p:cNvGraphicFramePr>
          <p:nvPr>
            <p:extLst>
              <p:ext uri="{D42A27DB-BD31-4B8C-83A1-F6EECF244321}">
                <p14:modId xmlns:p14="http://schemas.microsoft.com/office/powerpoint/2010/main" val="611545949"/>
              </p:ext>
            </p:extLst>
          </p:nvPr>
        </p:nvGraphicFramePr>
        <p:xfrm>
          <a:off x="10877550" y="-34926"/>
          <a:ext cx="13506450" cy="13141325"/>
        </p:xfrm>
        <a:graphic>
          <a:graphicData uri="http://schemas.openxmlformats.org/drawingml/2006/table">
            <a:tbl>
              <a:tblPr/>
              <a:tblGrid>
                <a:gridCol w="1962150"/>
                <a:gridCol w="11544300"/>
              </a:tblGrid>
              <a:tr h="814313">
                <a:tc>
                  <a:txBody>
                    <a:bodyPr/>
                    <a:lstStyle/>
                    <a:p>
                      <a:pPr algn="l" fontAlgn="t"/>
                      <a:r>
                        <a:rPr lang="tr-TR" sz="2400" b="1" dirty="0">
                          <a:solidFill>
                            <a:srgbClr val="000000"/>
                          </a:solidFill>
                          <a:effectLst/>
                        </a:rPr>
                        <a:t>Option</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l" fontAlgn="t"/>
                      <a:r>
                        <a:rPr lang="tr-TR" sz="2400" b="1">
                          <a:solidFill>
                            <a:srgbClr val="000000"/>
                          </a:solidFill>
                          <a:effectLst/>
                        </a:rPr>
                        <a:t>Description</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r>
              <a:tr h="1712865">
                <a:tc>
                  <a:txBody>
                    <a:bodyPr/>
                    <a:lstStyle/>
                    <a:p>
                      <a:pPr fontAlgn="t"/>
                      <a:r>
                        <a:rPr lang="tr-TR" sz="2400" b="1" dirty="0" err="1">
                          <a:effectLst/>
                        </a:rPr>
                        <a:t>None</a:t>
                      </a:r>
                      <a:endParaRPr lang="tr-TR" sz="24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en-US" sz="3200" dirty="0">
                          <a:effectLst/>
                        </a:rPr>
                        <a:t>This is the default for new variables, and means the value will not be sent over the network to clients.</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6205626">
                <a:tc>
                  <a:txBody>
                    <a:bodyPr/>
                    <a:lstStyle/>
                    <a:p>
                      <a:pPr fontAlgn="t"/>
                      <a:r>
                        <a:rPr lang="tr-TR" sz="2400" b="1" dirty="0" err="1">
                          <a:effectLst/>
                        </a:rPr>
                        <a:t>Replicated</a:t>
                      </a:r>
                      <a:endParaRPr lang="tr-TR" sz="24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en-US" sz="3200" dirty="0">
                          <a:effectLst/>
                        </a:rPr>
                        <a:t>When the server replicates this actor, it will send this variable to clients. The value of the variable on the receiving client will update automatically, so that the next time it's accessed, it will reflect what the value was on the server. Of course, when playing over a real-world network, the updates will be delayed by an amount of time dependent on the network's latency. Remember that replicated variables only go in one direction, from the server to the client! To send data from a client to the server, see the "Events" section.</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408521">
                <a:tc>
                  <a:txBody>
                    <a:bodyPr/>
                    <a:lstStyle/>
                    <a:p>
                      <a:pPr fontAlgn="t"/>
                      <a:r>
                        <a:rPr lang="tr-TR" sz="2400" b="1" dirty="0" err="1">
                          <a:effectLst/>
                        </a:rPr>
                        <a:t>RepNotify</a:t>
                      </a:r>
                      <a:endParaRPr lang="tr-TR" sz="24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fontAlgn="t"/>
                      <a:r>
                        <a:rPr lang="en-US" sz="3200" dirty="0">
                          <a:effectLst/>
                        </a:rPr>
                        <a:t>The variable will be replicated as in the Replicated option, but in addition, an </a:t>
                      </a:r>
                      <a:r>
                        <a:rPr lang="en-US" sz="3200" dirty="0" err="1">
                          <a:effectLst/>
                        </a:rPr>
                        <a:t>OnRep</a:t>
                      </a:r>
                      <a:r>
                        <a:rPr lang="en-US" sz="3200" dirty="0">
                          <a:effectLst/>
                        </a:rPr>
                        <a:t>_&lt;variable name&gt; function will be created in your Blueprint. This function will be called by the engine automatically on the client and the server whenever the value of this variable changes. You're free to implement this function however you'd like, as needed by your game. </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pic>
        <p:nvPicPr>
          <p:cNvPr id="10241" name="Picture 1" descr="on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20" y="8661400"/>
            <a:ext cx="9953188"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717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REPLICATION PROPERTIES</a:t>
            </a:r>
          </a:p>
          <a:p>
            <a:pPr algn="l"/>
            <a:r>
              <a:rPr lang="tr-TR" cap="all" dirty="0" smtClean="0"/>
              <a:t>OF AN ACTOR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68736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4000" dirty="0"/>
              <a:t>Many of the variables in the engine's built-in classes already have replication enabled, so that many features work automatically in a multiplayer context.</a:t>
            </a:r>
            <a:endParaRPr lang="tr-TR" sz="4000" dirty="0" smtClean="0"/>
          </a:p>
          <a:p>
            <a:pPr marL="457200" indent="-457200">
              <a:buFont typeface="Arial" pitchFamily="34" charset="0"/>
              <a:buChar char="•"/>
            </a:pPr>
            <a:endParaRPr lang="tr-TR" sz="4000" dirty="0"/>
          </a:p>
          <a:p>
            <a:pPr marL="457200" indent="-457200">
              <a:buFont typeface="Arial" pitchFamily="34" charset="0"/>
              <a:buChar char="•"/>
            </a:pPr>
            <a:endParaRPr lang="tr-TR" sz="4000" dirty="0" smtClean="0"/>
          </a:p>
          <a:p>
            <a:pPr marL="457200" indent="-457200">
              <a:buFont typeface="Arial" pitchFamily="34" charset="0"/>
              <a:buChar char="•"/>
            </a:pPr>
            <a:r>
              <a:rPr lang="tr-TR" sz="4000" dirty="0" err="1" smtClean="0"/>
              <a:t>Replicates</a:t>
            </a:r>
            <a:endParaRPr lang="tr-TR" sz="4000" dirty="0" smtClean="0"/>
          </a:p>
          <a:p>
            <a:pPr marL="457200" indent="-457200">
              <a:buFont typeface="Arial" pitchFamily="34" charset="0"/>
              <a:buChar char="•"/>
            </a:pPr>
            <a:r>
              <a:rPr lang="tr-TR" sz="4000" dirty="0" smtClean="0"/>
              <a:t>Net </a:t>
            </a:r>
            <a:r>
              <a:rPr lang="tr-TR" sz="4000" dirty="0" err="1" smtClean="0"/>
              <a:t>Cull</a:t>
            </a:r>
            <a:r>
              <a:rPr lang="tr-TR" sz="4000" dirty="0" smtClean="0"/>
              <a:t> </a:t>
            </a:r>
            <a:r>
              <a:rPr lang="tr-TR" sz="4000" dirty="0" err="1" smtClean="0"/>
              <a:t>Distance</a:t>
            </a:r>
            <a:r>
              <a:rPr lang="tr-TR" sz="4000" dirty="0" smtClean="0"/>
              <a:t> </a:t>
            </a:r>
            <a:r>
              <a:rPr lang="tr-TR" sz="4000" dirty="0" err="1" smtClean="0"/>
              <a:t>Squared</a:t>
            </a:r>
            <a:endParaRPr lang="tr-TR" sz="4000" dirty="0" smtClean="0"/>
          </a:p>
          <a:p>
            <a:pPr marL="457200" indent="-457200">
              <a:buFont typeface="Arial" pitchFamily="34" charset="0"/>
              <a:buChar char="•"/>
            </a:pPr>
            <a:r>
              <a:rPr lang="tr-TR" sz="4000" dirty="0" smtClean="0"/>
              <a:t>Net Update </a:t>
            </a:r>
            <a:r>
              <a:rPr lang="tr-TR" sz="4000" dirty="0" err="1" smtClean="0"/>
              <a:t>Frequency</a:t>
            </a:r>
            <a:endParaRPr lang="tr-TR" sz="4000" dirty="0" smtClean="0"/>
          </a:p>
          <a:p>
            <a:pPr marL="457200" indent="-457200">
              <a:buFont typeface="Arial" pitchFamily="34" charset="0"/>
              <a:buChar char="•"/>
            </a:pPr>
            <a:r>
              <a:rPr lang="tr-TR" sz="4000" dirty="0" err="1" smtClean="0"/>
              <a:t>Min</a:t>
            </a:r>
            <a:r>
              <a:rPr lang="tr-TR" sz="4000" dirty="0" smtClean="0"/>
              <a:t> </a:t>
            </a:r>
            <a:r>
              <a:rPr lang="tr-TR" sz="4000" dirty="0" err="1" smtClean="0"/>
              <a:t>Next</a:t>
            </a:r>
            <a:r>
              <a:rPr lang="tr-TR" sz="4000" dirty="0" smtClean="0"/>
              <a:t> Update </a:t>
            </a:r>
            <a:r>
              <a:rPr lang="tr-TR" sz="4000" dirty="0" err="1" smtClean="0"/>
              <a:t>Frequency</a:t>
            </a:r>
            <a:endParaRPr lang="en-US" sz="40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875" t="25954" r="7708" b="42557"/>
          <a:stretch/>
        </p:blipFill>
        <p:spPr bwMode="auto">
          <a:xfrm>
            <a:off x="13099588" y="2054529"/>
            <a:ext cx="10160462" cy="855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5008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2324100" y="452667"/>
            <a:ext cx="1510665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VARIABLE REPLICATION TEST</a:t>
            </a:r>
            <a:endParaRPr cap="all" dirty="0"/>
          </a:p>
        </p:txBody>
      </p:sp>
      <p:sp>
        <p:nvSpPr>
          <p:cNvPr id="16" name="Rectangle"/>
          <p:cNvSpPr/>
          <p:nvPr/>
        </p:nvSpPr>
        <p:spPr>
          <a:xfrm>
            <a:off x="2476008" y="1324701"/>
            <a:ext cx="9430242"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0" y="0"/>
            <a:ext cx="1883258" cy="1924050"/>
          </a:xfrm>
          <a:prstGeom prst="rect">
            <a:avLst/>
          </a:prstGeom>
        </p:spPr>
      </p:pic>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875" t="9807" b="22137"/>
          <a:stretch/>
        </p:blipFill>
        <p:spPr bwMode="auto">
          <a:xfrm>
            <a:off x="0" y="2121845"/>
            <a:ext cx="24384000" cy="11594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15735300" y="7143750"/>
            <a:ext cx="5619750" cy="628650"/>
          </a:xfrm>
          <a:prstGeom prst="ellipse">
            <a:avLst/>
          </a:prstGeom>
          <a:noFill/>
          <a:ln w="762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tr-TR"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6181719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SPAWNING AND DESTROYING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a:t>When a replicated actor is spawned on the server, this is communicated to clients, and they will also automatically spawn a copy of that actor. </a:t>
            </a:r>
            <a:endParaRPr lang="tr-TR" sz="2800" dirty="0" smtClean="0"/>
          </a:p>
          <a:p>
            <a:pPr marL="457200" indent="-457200">
              <a:buFont typeface="Arial" pitchFamily="34" charset="0"/>
              <a:buChar char="•"/>
            </a:pPr>
            <a:r>
              <a:rPr lang="en-US" sz="2800" dirty="0" smtClean="0"/>
              <a:t>But </a:t>
            </a:r>
            <a:r>
              <a:rPr lang="en-US" sz="2800" dirty="0"/>
              <a:t>since, in general, replication doesn't occur from clients to the server, if a replicated actor is spawned on a client, that actor will only exist on the client that spawned it. </a:t>
            </a:r>
            <a:endParaRPr lang="tr-TR" sz="2800" dirty="0" smtClean="0"/>
          </a:p>
          <a:p>
            <a:pPr marL="457200" indent="-457200">
              <a:buFont typeface="Arial" pitchFamily="34" charset="0"/>
              <a:buChar char="•"/>
            </a:pPr>
            <a:r>
              <a:rPr lang="en-US" sz="2800" dirty="0" smtClean="0"/>
              <a:t>Neither </a:t>
            </a:r>
            <a:r>
              <a:rPr lang="en-US" sz="2800" dirty="0"/>
              <a:t>the server nor any other client will receive a copy of the actor. The spawning client will, however, have authority over the actor. </a:t>
            </a:r>
            <a:endParaRPr lang="tr-TR" sz="2800" dirty="0" smtClean="0"/>
          </a:p>
          <a:p>
            <a:pPr marL="457200" indent="-457200">
              <a:buFont typeface="Arial" pitchFamily="34" charset="0"/>
              <a:buChar char="•"/>
            </a:pPr>
            <a:r>
              <a:rPr lang="en-US" sz="2800" dirty="0" smtClean="0"/>
              <a:t>This </a:t>
            </a:r>
            <a:r>
              <a:rPr lang="en-US" sz="2800" dirty="0"/>
              <a:t>can still be useful for things like cosmetic </a:t>
            </a:r>
            <a:r>
              <a:rPr lang="en-US" sz="2800" b="1" dirty="0"/>
              <a:t>actors that don't really have an effect on gameplay</a:t>
            </a:r>
            <a:r>
              <a:rPr lang="en-US" sz="2800" dirty="0"/>
              <a:t>, but for actors that do have an effect on gameplay and should be replicated, it's best to make sure they are spawned on the server.</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2" name="Dikdörtgen 1"/>
          <p:cNvSpPr/>
          <p:nvPr/>
        </p:nvSpPr>
        <p:spPr>
          <a:xfrm>
            <a:off x="12134850" y="892344"/>
            <a:ext cx="11182350" cy="7109639"/>
          </a:xfrm>
          <a:prstGeom prst="rect">
            <a:avLst/>
          </a:prstGeom>
        </p:spPr>
        <p:txBody>
          <a:bodyPr wrap="square">
            <a:spAutoFit/>
          </a:bodyPr>
          <a:lstStyle/>
          <a:p>
            <a:pPr marL="457200" indent="-457200" algn="l">
              <a:buFont typeface="Arial" pitchFamily="34" charset="0"/>
              <a:buChar char="•"/>
            </a:pPr>
            <a:r>
              <a:rPr lang="en-US" sz="2800" dirty="0">
                <a:latin typeface="Helvetica"/>
                <a:ea typeface="Helvetica"/>
                <a:cs typeface="Helvetica"/>
                <a:sym typeface="Helvetica"/>
              </a:rPr>
              <a:t>The situation is similar for destroying replicated actors: if the server destroys one, all clients will destroy their respective copies as well. </a:t>
            </a:r>
            <a:endParaRPr lang="tr-TR" sz="2800" dirty="0" smtClean="0">
              <a:latin typeface="Helvetica"/>
              <a:ea typeface="Helvetica"/>
              <a:cs typeface="Helvetica"/>
              <a:sym typeface="Helvetica"/>
            </a:endParaRPr>
          </a:p>
          <a:p>
            <a:pPr marL="457200" indent="-457200" algn="l">
              <a:buFont typeface="Arial" pitchFamily="34" charset="0"/>
              <a:buChar char="•"/>
            </a:pPr>
            <a:r>
              <a:rPr lang="en-US" sz="2800" dirty="0" smtClean="0">
                <a:latin typeface="Helvetica"/>
                <a:ea typeface="Helvetica"/>
                <a:cs typeface="Helvetica"/>
                <a:sym typeface="Helvetica"/>
              </a:rPr>
              <a:t>Clients </a:t>
            </a:r>
            <a:r>
              <a:rPr lang="en-US" sz="2800" dirty="0">
                <a:latin typeface="Helvetica"/>
                <a:ea typeface="Helvetica"/>
                <a:cs typeface="Helvetica"/>
                <a:sym typeface="Helvetica"/>
              </a:rPr>
              <a:t>are free to destroy actors for which they have authority - that is, actors they have spawned themselves - since these are not replicated to other players and wouldn't have any affect on them. </a:t>
            </a:r>
            <a:endParaRPr lang="tr-TR" sz="2800" dirty="0" smtClean="0">
              <a:latin typeface="Helvetica"/>
              <a:ea typeface="Helvetica"/>
              <a:cs typeface="Helvetica"/>
              <a:sym typeface="Helvetica"/>
            </a:endParaRPr>
          </a:p>
          <a:p>
            <a:pPr marL="457200" indent="-457200" algn="l">
              <a:buFont typeface="Arial" pitchFamily="34" charset="0"/>
              <a:buChar char="•"/>
            </a:pPr>
            <a:r>
              <a:rPr lang="en-US" sz="2800" dirty="0" smtClean="0">
                <a:latin typeface="Helvetica"/>
                <a:ea typeface="Helvetica"/>
                <a:cs typeface="Helvetica"/>
                <a:sym typeface="Helvetica"/>
              </a:rPr>
              <a:t>If </a:t>
            </a:r>
            <a:r>
              <a:rPr lang="en-US" sz="2800" dirty="0">
                <a:latin typeface="Helvetica"/>
                <a:ea typeface="Helvetica"/>
                <a:cs typeface="Helvetica"/>
                <a:sym typeface="Helvetica"/>
              </a:rPr>
              <a:t>a client tries to destroy an actor for which they are not the authority, the destroy request will be ignored. The key point here is the same for spawning actors: </a:t>
            </a:r>
            <a:r>
              <a:rPr lang="en-US" sz="2800" b="1" dirty="0">
                <a:latin typeface="Helvetica"/>
                <a:ea typeface="Helvetica"/>
                <a:cs typeface="Helvetica"/>
                <a:sym typeface="Helvetica"/>
              </a:rPr>
              <a:t>if you need to destroy a replicated actor, destroy it on the server</a:t>
            </a:r>
            <a:r>
              <a:rPr lang="en-US" sz="2800" dirty="0" smtClean="0">
                <a:latin typeface="Helvetica"/>
                <a:ea typeface="Helvetica"/>
                <a:cs typeface="Helvetica"/>
                <a:sym typeface="Helvetica"/>
              </a:rPr>
              <a:t>.</a:t>
            </a:r>
            <a:endParaRPr lang="tr-TR" sz="2800" dirty="0" smtClean="0">
              <a:latin typeface="Helvetica"/>
              <a:ea typeface="Helvetica"/>
              <a:cs typeface="Helvetica"/>
              <a:sym typeface="Helvetica"/>
            </a:endParaRPr>
          </a:p>
          <a:p>
            <a:pPr marL="457200" indent="-457200" algn="l">
              <a:buFont typeface="Arial" pitchFamily="34" charset="0"/>
              <a:buChar char="•"/>
            </a:pPr>
            <a:endParaRPr lang="tr-TR" sz="2800" dirty="0">
              <a:latin typeface="Helvetica"/>
              <a:ea typeface="Helvetica"/>
              <a:cs typeface="Helvetica"/>
              <a:sym typeface="Helvetica"/>
            </a:endParaRPr>
          </a:p>
          <a:p>
            <a:pPr marL="457200" indent="-457200" algn="l">
              <a:buFont typeface="Arial" pitchFamily="34" charset="0"/>
              <a:buChar char="•"/>
            </a:pPr>
            <a:endParaRPr lang="tr-TR" sz="2800" dirty="0" smtClean="0">
              <a:latin typeface="Helvetica"/>
              <a:ea typeface="Helvetica"/>
              <a:cs typeface="Helvetica"/>
              <a:sym typeface="Helvetica"/>
            </a:endParaRPr>
          </a:p>
          <a:p>
            <a:pPr marL="457200" indent="-457200" algn="l">
              <a:buFont typeface="Arial" pitchFamily="34" charset="0"/>
              <a:buChar char="•"/>
            </a:pPr>
            <a:endParaRPr lang="tr-TR" sz="2800" dirty="0">
              <a:latin typeface="Helvetica"/>
              <a:ea typeface="Helvetica"/>
              <a:cs typeface="Helvetica"/>
              <a:sym typeface="Helvetica"/>
            </a:endParaRPr>
          </a:p>
          <a:p>
            <a:pPr marL="457200" indent="-457200" algn="l">
              <a:buFont typeface="Arial" pitchFamily="34" charset="0"/>
              <a:buChar char="•"/>
            </a:pPr>
            <a:endParaRPr lang="tr-TR" sz="2800" dirty="0" smtClean="0">
              <a:latin typeface="Helvetica"/>
              <a:ea typeface="Helvetica"/>
              <a:cs typeface="Helvetica"/>
              <a:sym typeface="Helvetica"/>
            </a:endParaRPr>
          </a:p>
          <a:p>
            <a:pPr marL="457200" indent="-457200" algn="l">
              <a:buFont typeface="Arial" pitchFamily="34" charset="0"/>
              <a:buChar char="•"/>
            </a:pPr>
            <a:endParaRPr lang="tr-TR" sz="2800" dirty="0">
              <a:latin typeface="Helvetica"/>
              <a:ea typeface="Helvetica"/>
              <a:cs typeface="Helvetica"/>
              <a:sym typeface="Helvetica"/>
            </a:endParaRPr>
          </a:p>
          <a:p>
            <a:pPr marL="457200" indent="-457200" algn="l">
              <a:buFont typeface="Arial" pitchFamily="34" charset="0"/>
              <a:buChar char="•"/>
            </a:pPr>
            <a:r>
              <a:rPr lang="tr-TR" sz="3600" dirty="0" err="1" smtClean="0">
                <a:latin typeface="Helvetica"/>
                <a:ea typeface="Helvetica"/>
                <a:cs typeface="Helvetica"/>
                <a:sym typeface="Helvetica"/>
              </a:rPr>
              <a:t>This</a:t>
            </a:r>
            <a:r>
              <a:rPr lang="tr-TR" sz="3600" dirty="0" smtClean="0">
                <a:latin typeface="Helvetica"/>
                <a:ea typeface="Helvetica"/>
                <a:cs typeface="Helvetica"/>
                <a:sym typeface="Helvetica"/>
              </a:rPr>
              <a:t> </a:t>
            </a:r>
            <a:r>
              <a:rPr lang="tr-TR" sz="3600" dirty="0" err="1" smtClean="0">
                <a:latin typeface="Helvetica"/>
                <a:ea typeface="Helvetica"/>
                <a:cs typeface="Helvetica"/>
                <a:sym typeface="Helvetica"/>
              </a:rPr>
              <a:t>this</a:t>
            </a:r>
            <a:r>
              <a:rPr lang="tr-TR" sz="3600" dirty="0" smtClean="0">
                <a:latin typeface="Helvetica"/>
                <a:ea typeface="Helvetica"/>
                <a:cs typeface="Helvetica"/>
                <a:sym typeface="Helvetica"/>
              </a:rPr>
              <a:t> </a:t>
            </a:r>
            <a:r>
              <a:rPr lang="tr-TR" sz="3600" dirty="0" err="1" smtClean="0">
                <a:latin typeface="Helvetica"/>
                <a:ea typeface="Helvetica"/>
                <a:cs typeface="Helvetica"/>
                <a:sym typeface="Helvetica"/>
              </a:rPr>
              <a:t>both</a:t>
            </a:r>
            <a:r>
              <a:rPr lang="tr-TR" sz="3600" dirty="0" smtClean="0">
                <a:latin typeface="Helvetica"/>
                <a:ea typeface="Helvetica"/>
                <a:cs typeface="Helvetica"/>
                <a:sym typeface="Helvetica"/>
              </a:rPr>
              <a:t> on </a:t>
            </a:r>
            <a:r>
              <a:rPr lang="tr-TR" sz="3600" dirty="0" err="1" smtClean="0">
                <a:latin typeface="Helvetica"/>
                <a:ea typeface="Helvetica"/>
                <a:cs typeface="Helvetica"/>
                <a:sym typeface="Helvetica"/>
              </a:rPr>
              <a:t>client</a:t>
            </a:r>
            <a:r>
              <a:rPr lang="tr-TR" sz="3600" dirty="0" smtClean="0">
                <a:latin typeface="Helvetica"/>
                <a:ea typeface="Helvetica"/>
                <a:cs typeface="Helvetica"/>
                <a:sym typeface="Helvetica"/>
              </a:rPr>
              <a:t> </a:t>
            </a:r>
            <a:r>
              <a:rPr lang="tr-TR" sz="3600" dirty="0" err="1" smtClean="0">
                <a:latin typeface="Helvetica"/>
                <a:ea typeface="Helvetica"/>
                <a:cs typeface="Helvetica"/>
                <a:sym typeface="Helvetica"/>
              </a:rPr>
              <a:t>and</a:t>
            </a:r>
            <a:r>
              <a:rPr lang="tr-TR" sz="3600" dirty="0" smtClean="0">
                <a:latin typeface="Helvetica"/>
                <a:ea typeface="Helvetica"/>
                <a:cs typeface="Helvetica"/>
                <a:sym typeface="Helvetica"/>
              </a:rPr>
              <a:t> </a:t>
            </a:r>
            <a:r>
              <a:rPr lang="tr-TR" sz="3600" dirty="0" err="1" smtClean="0">
                <a:latin typeface="Helvetica"/>
                <a:ea typeface="Helvetica"/>
                <a:cs typeface="Helvetica"/>
                <a:sym typeface="Helvetica"/>
              </a:rPr>
              <a:t>the</a:t>
            </a:r>
            <a:r>
              <a:rPr lang="tr-TR" sz="3600" dirty="0" smtClean="0">
                <a:latin typeface="Helvetica"/>
                <a:ea typeface="Helvetica"/>
                <a:cs typeface="Helvetica"/>
                <a:sym typeface="Helvetica"/>
              </a:rPr>
              <a:t> server:</a:t>
            </a:r>
            <a:endParaRPr lang="tr-TR" sz="3600" dirty="0">
              <a:latin typeface="Helvetica"/>
              <a:ea typeface="Helvetica"/>
              <a:cs typeface="Helvetica"/>
              <a:sym typeface="Helvetica"/>
            </a:endParaRP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896" t="47137" b="23664"/>
          <a:stretch/>
        </p:blipFill>
        <p:spPr bwMode="auto">
          <a:xfrm>
            <a:off x="12382500" y="8759142"/>
            <a:ext cx="11553824" cy="408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96498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EVENT REPLICATION (RPC)</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smtClean="0"/>
              <a:t>In </a:t>
            </a:r>
            <a:r>
              <a:rPr lang="en-US" sz="2800" dirty="0"/>
              <a:t>addition to replicating actors and their variables, you can also run events across the clients and the server</a:t>
            </a:r>
            <a:r>
              <a:rPr lang="en-US" sz="2800" dirty="0" smtClean="0"/>
              <a:t>.</a:t>
            </a:r>
            <a:endParaRPr lang="tr-TR" sz="2800" dirty="0" smtClean="0"/>
          </a:p>
          <a:p>
            <a:pPr marL="457200" indent="-457200">
              <a:buFont typeface="Arial" pitchFamily="34" charset="0"/>
              <a:buChar char="•"/>
            </a:pPr>
            <a:endParaRPr lang="tr-TR" sz="2800" dirty="0"/>
          </a:p>
          <a:p>
            <a:pPr marL="457200" indent="-457200">
              <a:buFont typeface="Arial" pitchFamily="34" charset="0"/>
              <a:buChar char="•"/>
            </a:pPr>
            <a:r>
              <a:rPr lang="en-US" sz="2800" b="1" dirty="0" smtClean="0"/>
              <a:t>RPC </a:t>
            </a:r>
            <a:r>
              <a:rPr lang="en-US" sz="2800" b="1" dirty="0"/>
              <a:t>(Remote Procedure Call)</a:t>
            </a:r>
            <a:r>
              <a:rPr lang="en-US" sz="2800" dirty="0"/>
              <a:t>. </a:t>
            </a:r>
            <a:r>
              <a:rPr lang="tr-TR" sz="2800" dirty="0" smtClean="0"/>
              <a:t>R</a:t>
            </a:r>
            <a:r>
              <a:rPr lang="en-US" sz="2800" dirty="0" err="1" smtClean="0"/>
              <a:t>eplicated</a:t>
            </a:r>
            <a:r>
              <a:rPr lang="en-US" sz="2800" dirty="0" smtClean="0"/>
              <a:t> </a:t>
            </a:r>
            <a:r>
              <a:rPr lang="en-US" sz="2800" dirty="0"/>
              <a:t>events in Blueprints essentially compile down to RPCs inside the engine </a:t>
            </a:r>
            <a:r>
              <a:rPr lang="en-US" sz="2800" dirty="0" smtClean="0"/>
              <a:t>– </a:t>
            </a:r>
            <a:r>
              <a:rPr lang="tr-TR" sz="2800" dirty="0"/>
              <a:t> </a:t>
            </a:r>
            <a:r>
              <a:rPr lang="tr-TR" sz="2800" dirty="0" smtClean="0"/>
              <a:t>RPC </a:t>
            </a:r>
            <a:r>
              <a:rPr lang="en-US" sz="2800" dirty="0" smtClean="0"/>
              <a:t>is </a:t>
            </a:r>
            <a:r>
              <a:rPr lang="en-US" sz="2800" dirty="0"/>
              <a:t>what they're usually called in C++.</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500" t="40385" r="53542" b="32115"/>
          <a:stretch/>
        </p:blipFill>
        <p:spPr bwMode="auto">
          <a:xfrm>
            <a:off x="11678316" y="2609850"/>
            <a:ext cx="12286584" cy="763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8751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OWNERSHIP</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An important concept to understand when working on multiplayer, and especially with replicated events, is which connection is </a:t>
            </a:r>
            <a:r>
              <a:rPr lang="en-US" sz="2800" b="1" dirty="0"/>
              <a:t>considered to be the owner of a particular actor or component. </a:t>
            </a:r>
            <a:endParaRPr lang="tr-TR" sz="2800" b="1" dirty="0" smtClean="0"/>
          </a:p>
          <a:p>
            <a:endParaRPr lang="tr-TR"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2" name="AutoShape 2" descr="data:image/pjpeg;base64,/9j/4AAQSkZJRgABAQEAYABgAAD/2wBDAAEBAQEBAQEBAQEBAQEBAQEBAQEBAQEBAQEBAQEBAQEBAQEBAQEBAQEBAQEBAQEBAQEBAQEBAQEBAQEBAQEBAQH/2wBDAQEBAQEBAQEBAQEBAQEBAQEBAQEBAQEBAQEBAQEBAQEBAQEBAQEBAQEBAQEBAQEBAQEBAQEBAQEBAQEBAQEBAQH/wAARCABAAE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8irP9ofx5Y/ELx9ocuoeKvFHh6Hxb4ttpbKHXdRt7myddf1G1hlhuPtJAFtChDQ/6uJUURmHYFl8+8ceKviJosF3qej/ETxld6QLmG2sLaLxPr9zqaSyCR2Nw8F6TiIBCzOGLqFUfLha+UfiN4w1fS/ij4+vLW6htLbTPiP4wEGnpdSJbaiqeKtTa6Pl72bLvEALcIZcpnYFBkr1f4ceNtA8S2WoWt1q+sWN3qodVspolihkt2y7rZTzlljUEkQokYmLB1jZPlVfi8ZhKmDnUxtGleLS9tTg5OM0pbyjtGqlq6sYq6bjJvRnyuIpVKclKV3TUrOV3J8vu8id7tXd9U3p0R698PvFnxk1NdQnHxB8WwywC3kl1E+JNRt7PTNixiN76a81VLaxjmnfg3kyIQUXzjIzBe61z9qHwhPFJp8/7Qc91e2VhbEajbeIvHiWM+oqo858QaSrX1rGI7pWWxfUYPOthcQfaLdklOZ+zj+yuP2svEfi/wVq/jvxDpHgf4f6jN468VtpM8Y1jWYr42ui6XpVnDeTW1m6Xsi3xuNXmhu7Ozt7eW3WS2murIT/ZQ/Zb/Y9T4K+MPAHwp8G6F8QrnU473TD470nxDpfjnxTpvioW1zZQ6gPENk2o22k6los11ODY2NsqGZIvtVgq28Kv5WLxuAoYinUxP1mpUvB2wlGnShQhPku61SrFuaduZU7Ri46u71P0fhnw7nxHlizGOIo8lRTlCM6k4yqVaStKlQpQXM0pPknUlNJSaXItW/Evhz+0N4/8Yw3PgHwb+0NZ+M7pjJLcaN4W8WeI7CZ7WaSCE7NG8Z2HhK91DzjL5k93o1tf6hp8MF5c3cOn6d/pMvtVp+1V4e0Dw9p3h74i/tBfFrw/rllHcRyaRpnxH8d6JF/ZMoD21qbWx1q3tljEb+WisIljyoCuyq8n89lz4A+I3gLxtrMnguHxFrGo/D1dX1u91vwtp+rz3mh6FoIEeq67qwtLMzadoUdtcxHUryf/AIlaWV4xnna1nEje0eLtWg+K2m6R4sF7aTeKNQ8JafBqsUwuLZhrth59jqc5h/s2zhP9p6nbz6gttpi3Gl2a3DafHdu1vKtt9vlkaOFlUp0qkJUa3LUptJKSm0rwlypKSqKSnTVo2tJcrTuvk8yyOhl/sZyp16NNVKlCcajdpSc4qM4zsueFOcJxqQbmouz5l8K/aAftr/s/WFlLBd/Gz4qasTP9olS7+Jnji6kRdiRyRg3GuSNLCYhN5akyS26PLHEx81Z29m8E/tO6Xp3hybSD8VtWufBt/aasNM0qPxLLqN9GdXczq1xObk6g88vn3LTvLNIGM6StiKaZH/mf0bwD4t1HZH9kspQsjiQvejDDCyGHOxghOx5/mkSRVEgL7iqj7f8AEfwhlv8AQvCNh8L5bhdbNu76+t62w+S0ELPGs8g/0m2yGliZY/KKFXGwJER25hhKmJw7Uq/1fljK11yqrzct42XK7xScrNta3stTTBVMFg6ypQwssZ7aNpTV3HCxik5VJz5ZKmp6RT3lJJenyB8QtY06H42/ExNQjF1bn4iePohbQqIms5m8QanD9oUqoOxnwXIVGOAWLEbKteGL+WU3d1BqesXOl6NLb3MF3FaxusMrSxi5T95l7qR4vNREOxiBnBDMp4D43Qw6d8b/AIlpaS3E1xJ8R/GH2iOSFrd4LqTxLqfnRoJGB2/NlXJU7ZCCVIY1l6RqOradHcJZ6g1suC09t5higPkxypbnZEPmlLt+7xInzx4mZkUCvPqwVWDS0ckkubmta6bvG+7/AB2d1oRicNJKX2be61K3utNXumpWaWmnboz9R/2cdS8L+IX+L/hPVfilq/gP4WeJPhfLbeO7LVZtE0qx8X6/d65YaR4S8GXmq6nq2nNp9hcz+KdV1+AWnn/2vcaHbeGLyBLHXLwv9zfC3QfgJ+zx4TTXdB8W6xq8y6XFcX1revf/AGmBHiivpNNh06+u7u4a4wbUp9wSKbc20arc2/lfk/8ACv4DfEXW/hNqPxv8drF8PfgRqEeiaRqHjPxdZ6haDx9p0HxF0DRNRs/C+m6SH8ReINCj8QtHZ654k0qDT9FKaD4l8K6b4ll8bLD4Zv8A5c8ffEu3bWNR8OfCuC9Gn3lzp6at4jspdal1DxdrmiHVo49XsLe51LUptOsvJ1SS3sbEzXWoGzit7m9uWnMNvZfI4jKamOxFTD08U/YwlCNeKXMvcjG/tKimr1XzNJcrfJGmnaKlJ/svBmdYXh7hai62B/26NXELC1a7/fVqdecqnPhaLw3vYVSXK5yrRi6ntndynCL/AFl/ZAax+Ldx8U7vw1feH9D8dXfjLx74jNhe+Hl1W41m+8Xva6n8Pk1N5L+RLPw74PvU1hZtEsriCS7urZLQajftFc6fc9l+yX+xD4k+I3w91jX9R8KeH3j8LRXWk6Y+r6hrOnXF4bHTnu2mtHjMRvNLnkeSG3u96WzI0WHEaDyv6Rv+CSP/AASo+DH7CvhPSPiN8Vn1D4sftH+MdB8L6r4im8RLpcHg/wCFWu28c2q6roPgzQLC41u11bW/D+syR6PP8R9U1fVbnUD4T0zW/BOmfDyHWNf07Uv2z+IfhT4cfG3wRrvwz8ZWeoaFb+JtLurPT/EXh/UY7PV9F1W7+021nrXhjWJIrgWXiTSwbW43avpFxo9/FfHQL6z8T6Le6vo959ZlvDmJy3FY3GVK3LDFKi6NFRcpwUFK7nUk7OzmlCmov2cEk530XyvFGex4iyrJMuhTlSqZPLFTdXmUaeInipwckqaT5ZNU6bqVZfFNP93b3n/C1+0p+yu3wH+E/hrxa/h3wVpkviPxDptk81jqmr3k4nutHubmdltdRL2xWN4lDCOVCkQZliT5YK/IGP8Aav8AG2l303h2z8O2aa1YyzabPfi4l8mWMyPbySfZ1aM4kjGN6neUAd2Y9f6Ef+CuX7GPxq/ZestNf4l/Hr4w/Gj4Oat441ef4D65deFfD9l4b8OTzWskun+Avivq2iafIjfETS/DImGna1DB4a0j4i2Gl6v4n8K6RpcmneKvCnhH+dDxno3g/wAKaV4g8Y21m02tLDaIk00qzw3U81+kc2/TyCsW62lnk2BpMSxQOwjBAi7K0KspJVailLRxcm/ibSfvWWnL/dT829/By2m6WHmpU2+WpL28mlNzocsNE5JOWvNOPKrWae2r4T4uvB/wsP4vXTkXcNt8VvGe+4uYI/Mtr2fxFqYKfaZN8rIQuByqdQBhhn9kP2Mv2PfhB8Bfhva/tL/tYeF9C+Jvj/xfpFprHwk+B+uoNS8I+FdEuEh1PTPGXxQ0iWL7J4n17WrSWxn07wBqEc3hTQfDVyH8YWfiHxRrr+H/AIcfPfwr/wCCe/j74y/FD4q+ONd8SL8LtI0/4v8Ai3Uk0j4heAtS1PRtasrLxLe6kuq31jd3WnDUNCv4Fihj2WdxBfwXDRrP5IZj6v8AtV/EjX9E8a6v8HNe8a6HrnjKHZdLrd5dv4etvEenaj/xMbbVGuvEqWH9kiJZ4Y75HUwRTwTm1u9XCm9l+d4gjmsMNRjgKNT2Vao44nE0l7SVFe7yx5YqThzu/vtJK3Kvise9wHQ4czHM8S87zDDU6uEhCphcHjKioU8U05+1qe0rShSqOi1TiqLlzSdX2tpKm2vbfCt//wAPCv2kNP8Ag38SPi3D8M/B3i5b46lr1/ZX+uzX0NhElpofhrw/o1tqOn2MWpXt/Np+n6ULzWtD0vR9NTUr6xub7WbHSvDuu/sRpX7Av/BM39mrTPA1v4Z8JeO/jn4+uvibaap4W8Z/GX4peI9R1HQIPB8WhjUxYaB8N4/hb8PZ9G8J30+ianPJr3gjxFqs+o6ze2OuT6jYiDTIPwG/ZL8ceFfhDq2raL8UfCmtadLf3Y1Cx+N2mWltr1tYXF5ZxG10/wCz6He6zenRLMS217pN1pllex6aJrq+v5Lu9M09z+9UHw7XX7rQfEEOrwa5puqeGfHOsaFrun6kLrTdSPjvVk8Qwa7pWqQGWG8tLyyksbr+0Le4LX4l025ju5ra1W4krIcBQjhZKiqdWqpXqOcearSmnBX5ajfLNuL99pSd7u9lb6fi7GTeMw9OrTqYbC0aUFg1TlahXjH341Izp8sarTlFpOdSNJ3dN++5T/XDT/FVzHfQ2806mWe0tbtyrBLeF76K3v7hItoV3jWaWdFQx4SO0nkmEDOzP9GeGZV13TW0y5vQj3UsZ067dplU6hbOq26pc20g8u+FwY5Y4ZLq01hDClzZhXKX1v8AKOox6b4d1HVbvUL+30fw94e0u5v9W1nWrqDTtF0nRNGsZ5LjWtW1O88i20qxstL0k3WqajNcIkWl2NxcowsY7wN554R/bz+Ch1i7Wy0T4uy2dvJHptrq8/hfwvpOneKbA2dtM99Z6PrXi3SfE1lazybrcWPjTw9oXiG1vILq3l0+ONYbiX9BzTM8twNGn9fxuHws6kW6Xtp8s5qPLzShGzk18OtuVXSbPzfKctzTM6tRYDB4nFRpuKqypQcoQvspzdoKUlFtRck2k+iP0H1iy+Gn7Rnwx8S/Cb4u+FdL8XeE/F2n3fhTxr4O8SW5aO4u9OvI3u7OSSxe3k0fxJoOq29n4i0XVdBvbbVvCHiG2sNb8M6rZalp9lfV/DN/wUw/4JC/FH9ln4ueGPAfh29vfFPwA+N/je20T4P/ABf1WG2RdN1R49T1eL4b/FOW1W0sLD4iaPpVnfvY3lvb6boHxH0Sym8V+FbbTJtP8d+DfAP9e2k/FbQNV8Z6vrfh2DX9I0PxxPa6rb2Ov6fc6RdaR4qW1tvtEn2+OS/0TXF1mQrrjax4e1XXdGtpNeNhqog8VeHNW0PTfYvi78NvB37Yn7O/xJ/Z4+I17JY6V8SvDUmkprmmyX0F94Z8U6ZfQ6z4I8caNDaanp1+dS8IeMdH0XxTa6JcagtnNqGinRNUk1XQp52vvK5aGMoUsTRqwq05R54VKTUlODs9Grpxf4O/y6ZSxODq1sPODoYiLnSnTqxs4VFeK5oS2cXaVno9ndOx+S3hT4H6Zb+JfE+pHTLu6W11LWJZdS1E3E1wLe61fWNQSzFzfloooRBfyfZIFKosB8lQzQ1/KP8A8Fnbnwy37ZdhbWMQit7b4MeGBqv2J1Pm38d1rltJCY92yKT7NY26y7WkY/fkGSXH9PfhH4geIPEv/C3Li5utQ0mzia903w/Y6rf3Ef8AaiW9vawJr1rbXkqC9sWvlvZ4brb5c32WYxNsSMR/zof8Fbv2evHL/tNeDtc+GPhTWfirpmq/Cu0/ti68D6JqXji107U4NR1FHtNfn8OW13HbXBe+gNtDcJarOrwbbaSZpfN9HF4qFTC1KcfZ8seRe41tGcLaOzV29FG7Wr818ZldD2WMoVHGfN+9lKck0pTqQas3rHS2rk171vJHReHLq/8AiP4Ui8Z3Rn0ttWS31Gx0PVoBaX9tpeq2dlrNkJ7KWNdsV3BeIYpJF+yXS/vLOb7PJDLJ/QD+xJrC/ET9nj4fC+v4tQ1jwBFqfw01tEtmto9KTQdTl/4R3SICygTC1+Hup+FlmuoZLiNllTeouJ3A/nk+Knwo/bA8JeBvAPxQ+KfiPwv4w8V3Oh6NoNn4f8DXUd5q+j+DrTw7ZXHh7QfG3hrTtLsprKa0itNSs7XUIdPuv7InQ2d9ef6dDZSfXX7B37XOs/Bf4W/EPxP4ovda0zw54v1qxv8Aw14F1X4da3ZeItEvtO0eTTdS8ZyeIb67bRli8Vs1pptnpj6PrFrJo3hXQNabW7S91LV/DOj/AJ7lF+HM2xs6yrVsBFSpr2MJVq01W5auHjCEbxnNW95txjC9TnktE/33Osfh+LuG8ojRr4PD5xKcKsoTxFPD0KTwyeFxbqVKjhKlT5pKUU4upV/cypRqQcpx/ZX9rvxHN8TNP8ReCfGHj7SfC9rZ3VjrB8P6cTosGpQaJP8A23ok0L6lHfNrWqWep2tpqVpo1jeNbS6rZrNDohktbeWD86vh5420zW4tAna6mi/tCzi1PJF3aPdR+WkgnK3VtFc2sVykiS20d3Z2s0iyojxwSzSww/m3+2H+3zo/xJHilTpa6g11oqG1e51TxNFLqmo232tI1kOgR6eNOsoNRXQGm0rSLrTbi5UwahqGoWcWmR2+pcd4Y/bL8HatY6dqMWv2Oka/dW9vPf6PdX4tLu01Bo4JLiyEmoC3lvLW0nWa1N/EsUFwLeKSOJZGCR+DxVVxGdLCYmOXYuHs51Ye3qqTqulNUnTjUp804pX5muW0YWkm25SUPb4EhgslqY/AVs5wFSdWnSkqFGpTdH20JzjN0qjVPmla3Mk5ynFxly04U71P6rdM8X2reD/At3E0bC3+22Elyspnh/eGCfT1RUdYg8zy6jGrSTK07xvsDRKir9lfB74kymewd5ixcwQTs0jF1lRVibfFjKNlQDyQEX7OjNHGJK/m9/Zu/bY+HOu+FU8M+KPid4M0iPRNTtbwWmreJfD9rcShYJS8Zt59Wg1JwkF+12LhdPe1+zrJLPOwt/KP6tfDP9pj4Dya3Fbp8XvA8tnJZSJ9tTWILiyW7+zNJBJLLaNjdutpsyybQdwxEiBpa+s4MrVKOSYehjJRpulPEQiqklGfsvbzdNuMmnbVxirP3YRd+RpH57x7Sw0OJ8a8JUhUjJYepUlSlGcPazo03OPPG8ZSjop2btPmi/eUj//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Dikdörtgen 2"/>
          <p:cNvSpPr/>
          <p:nvPr/>
        </p:nvSpPr>
        <p:spPr>
          <a:xfrm>
            <a:off x="10725700" y="991816"/>
            <a:ext cx="12192000" cy="5693866"/>
          </a:xfrm>
          <a:prstGeom prst="rect">
            <a:avLst/>
          </a:prstGeom>
        </p:spPr>
        <p:txBody>
          <a:bodyPr>
            <a:spAutoFit/>
          </a:bodyPr>
          <a:lstStyle/>
          <a:p>
            <a:pPr marL="457200" indent="-457200" algn="l">
              <a:buFont typeface="Arial" pitchFamily="34" charset="0"/>
              <a:buChar char="•"/>
            </a:pPr>
            <a:r>
              <a:rPr lang="en-US" sz="2800" dirty="0"/>
              <a:t>For our purposes, know that "</a:t>
            </a:r>
            <a:r>
              <a:rPr lang="en-US" sz="2800" b="1" dirty="0"/>
              <a:t>Run on server</a:t>
            </a:r>
            <a:r>
              <a:rPr lang="en-US" sz="2800" dirty="0"/>
              <a:t>" events can only be invoked from actors (or their components) which the client owns. Usually, this means you can only send "Run on server" events from the following actors, or from a component of one of the actors</a:t>
            </a:r>
            <a:r>
              <a:rPr lang="tr-TR" sz="2800" dirty="0" smtClean="0"/>
              <a:t>:</a:t>
            </a:r>
            <a:endParaRPr lang="tr-TR" sz="2800" dirty="0" smtClean="0">
              <a:latin typeface="Helvetica"/>
              <a:ea typeface="Helvetica"/>
              <a:cs typeface="Helvetica"/>
              <a:sym typeface="Helvetica"/>
            </a:endParaRPr>
          </a:p>
          <a:p>
            <a:pPr marL="457200" indent="-457200" algn="l">
              <a:buFont typeface="Arial" pitchFamily="34" charset="0"/>
              <a:buChar char="•"/>
            </a:pPr>
            <a:endParaRPr lang="tr-TR" sz="2800" dirty="0">
              <a:latin typeface="Helvetica"/>
              <a:ea typeface="Helvetica"/>
              <a:cs typeface="Helvetica"/>
              <a:sym typeface="Helvetica"/>
            </a:endParaRPr>
          </a:p>
          <a:p>
            <a:pPr marL="457200" indent="-457200" algn="l">
              <a:buFont typeface="Arial" pitchFamily="34" charset="0"/>
              <a:buChar char="•"/>
            </a:pPr>
            <a:r>
              <a:rPr lang="en-US" sz="2800" dirty="0" smtClean="0">
                <a:latin typeface="Helvetica"/>
                <a:ea typeface="Helvetica"/>
                <a:cs typeface="Helvetica"/>
                <a:sym typeface="Helvetica"/>
              </a:rPr>
              <a:t>The </a:t>
            </a:r>
            <a:r>
              <a:rPr lang="en-US" sz="2800" dirty="0">
                <a:latin typeface="Helvetica"/>
                <a:ea typeface="Helvetica"/>
                <a:cs typeface="Helvetica"/>
                <a:sym typeface="Helvetica"/>
              </a:rPr>
              <a:t>client's </a:t>
            </a:r>
            <a:r>
              <a:rPr lang="en-US" sz="2800" dirty="0" err="1">
                <a:latin typeface="Helvetica"/>
                <a:ea typeface="Helvetica"/>
                <a:cs typeface="Helvetica"/>
                <a:sym typeface="Helvetica"/>
              </a:rPr>
              <a:t>PlayerController</a:t>
            </a:r>
            <a:r>
              <a:rPr lang="en-US" sz="2800" dirty="0">
                <a:latin typeface="Helvetica"/>
                <a:ea typeface="Helvetica"/>
                <a:cs typeface="Helvetica"/>
                <a:sym typeface="Helvetica"/>
              </a:rPr>
              <a:t> </a:t>
            </a:r>
            <a:r>
              <a:rPr lang="en-US" sz="2800" dirty="0" smtClean="0">
                <a:latin typeface="Helvetica"/>
                <a:ea typeface="Helvetica"/>
                <a:cs typeface="Helvetica"/>
                <a:sym typeface="Helvetica"/>
              </a:rPr>
              <a:t>itself</a:t>
            </a:r>
            <a:endParaRPr lang="en-US" sz="2800" dirty="0">
              <a:latin typeface="Helvetica"/>
              <a:ea typeface="Helvetica"/>
              <a:cs typeface="Helvetica"/>
              <a:sym typeface="Helvetica"/>
            </a:endParaRPr>
          </a:p>
          <a:p>
            <a:pPr marL="457200" indent="-457200" algn="l">
              <a:buFont typeface="Arial" pitchFamily="34" charset="0"/>
              <a:buChar char="•"/>
            </a:pPr>
            <a:r>
              <a:rPr lang="en-US" sz="2800" dirty="0">
                <a:latin typeface="Helvetica"/>
                <a:ea typeface="Helvetica"/>
                <a:cs typeface="Helvetica"/>
                <a:sym typeface="Helvetica"/>
              </a:rPr>
              <a:t>A Pawn that the client's </a:t>
            </a:r>
            <a:r>
              <a:rPr lang="en-US" sz="2800" dirty="0" err="1">
                <a:latin typeface="Helvetica"/>
                <a:ea typeface="Helvetica"/>
                <a:cs typeface="Helvetica"/>
                <a:sym typeface="Helvetica"/>
              </a:rPr>
              <a:t>PlayerController</a:t>
            </a:r>
            <a:r>
              <a:rPr lang="en-US" sz="2800" dirty="0">
                <a:latin typeface="Helvetica"/>
                <a:ea typeface="Helvetica"/>
                <a:cs typeface="Helvetica"/>
                <a:sym typeface="Helvetica"/>
              </a:rPr>
              <a:t> </a:t>
            </a:r>
            <a:r>
              <a:rPr lang="en-US" sz="2800" dirty="0" smtClean="0">
                <a:latin typeface="Helvetica"/>
                <a:ea typeface="Helvetica"/>
                <a:cs typeface="Helvetica"/>
                <a:sym typeface="Helvetica"/>
              </a:rPr>
              <a:t>possesses</a:t>
            </a:r>
            <a:endParaRPr lang="en-US" sz="2800" dirty="0">
              <a:latin typeface="Helvetica"/>
              <a:ea typeface="Helvetica"/>
              <a:cs typeface="Helvetica"/>
              <a:sym typeface="Helvetica"/>
            </a:endParaRPr>
          </a:p>
          <a:p>
            <a:pPr marL="457200" indent="-457200" algn="l">
              <a:buFont typeface="Arial" pitchFamily="34" charset="0"/>
              <a:buChar char="•"/>
            </a:pPr>
            <a:r>
              <a:rPr lang="en-US" sz="2800" dirty="0">
                <a:latin typeface="Helvetica"/>
                <a:ea typeface="Helvetica"/>
                <a:cs typeface="Helvetica"/>
                <a:sym typeface="Helvetica"/>
              </a:rPr>
              <a:t>The client's </a:t>
            </a:r>
            <a:r>
              <a:rPr lang="en-US" sz="2800" dirty="0" err="1">
                <a:latin typeface="Helvetica"/>
                <a:ea typeface="Helvetica"/>
                <a:cs typeface="Helvetica"/>
                <a:sym typeface="Helvetica"/>
              </a:rPr>
              <a:t>PlayerState</a:t>
            </a:r>
            <a:r>
              <a:rPr lang="en-US" sz="2800" dirty="0" smtClean="0">
                <a:latin typeface="Helvetica"/>
                <a:ea typeface="Helvetica"/>
                <a:cs typeface="Helvetica"/>
                <a:sym typeface="Helvetica"/>
              </a:rPr>
              <a:t>.</a:t>
            </a:r>
            <a:endParaRPr lang="tr-TR" sz="2800" dirty="0" smtClean="0">
              <a:latin typeface="Helvetica"/>
              <a:ea typeface="Helvetica"/>
              <a:cs typeface="Helvetica"/>
              <a:sym typeface="Helvetica"/>
            </a:endParaRPr>
          </a:p>
          <a:p>
            <a:pPr algn="l"/>
            <a:endParaRPr lang="en-US" sz="2800" dirty="0">
              <a:latin typeface="Helvetica"/>
              <a:ea typeface="Helvetica"/>
              <a:cs typeface="Helvetica"/>
              <a:sym typeface="Helvetica"/>
            </a:endParaRPr>
          </a:p>
          <a:p>
            <a:pPr algn="l"/>
            <a:r>
              <a:rPr lang="en-US" sz="2800" dirty="0">
                <a:latin typeface="Helvetica"/>
                <a:ea typeface="Helvetica"/>
                <a:cs typeface="Helvetica"/>
                <a:sym typeface="Helvetica"/>
              </a:rPr>
              <a:t>Likewise, for a server sending "</a:t>
            </a:r>
            <a:r>
              <a:rPr lang="en-US" sz="2800" b="1" dirty="0">
                <a:latin typeface="Helvetica"/>
                <a:ea typeface="Helvetica"/>
                <a:cs typeface="Helvetica"/>
                <a:sym typeface="Helvetica"/>
              </a:rPr>
              <a:t>Run on owning client</a:t>
            </a:r>
            <a:r>
              <a:rPr lang="en-US" sz="2800" dirty="0">
                <a:latin typeface="Helvetica"/>
                <a:ea typeface="Helvetica"/>
                <a:cs typeface="Helvetica"/>
                <a:sym typeface="Helvetica"/>
              </a:rPr>
              <a:t>" events, those events should also be invoked on one of these actors. Otherwise, the server won't know which client to send the event to, and it will only run on the server!</a:t>
            </a:r>
          </a:p>
        </p:txBody>
      </p:sp>
      <p:pic>
        <p:nvPicPr>
          <p:cNvPr id="15362" name="Picture 2" descr="event_repl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0" y="7535193"/>
            <a:ext cx="11068600" cy="572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7710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EVENT REPLICATION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tr-TR" sz="2800" dirty="0" smtClean="0"/>
              <a:t>Multicast</a:t>
            </a:r>
          </a:p>
          <a:p>
            <a:pPr marL="457200" indent="-457200">
              <a:buFont typeface="Arial" pitchFamily="34" charset="0"/>
              <a:buChar char="•"/>
            </a:pPr>
            <a:r>
              <a:rPr lang="tr-TR" sz="2800" dirty="0" smtClean="0"/>
              <a:t>Run on Server</a:t>
            </a:r>
          </a:p>
          <a:p>
            <a:pPr marL="457200" indent="-457200">
              <a:buFont typeface="Arial" pitchFamily="34" charset="0"/>
              <a:buChar char="•"/>
            </a:pPr>
            <a:r>
              <a:rPr lang="tr-TR" sz="2800" dirty="0" smtClean="0"/>
              <a:t>Run on </a:t>
            </a:r>
            <a:r>
              <a:rPr lang="tr-TR" sz="2800" dirty="0" err="1" smtClean="0"/>
              <a:t>Owning</a:t>
            </a:r>
            <a:r>
              <a:rPr lang="tr-TR" sz="2800" dirty="0" smtClean="0"/>
              <a:t> Client</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Tablo 1"/>
          <p:cNvGraphicFramePr>
            <a:graphicFrameLocks noGrp="1"/>
          </p:cNvGraphicFramePr>
          <p:nvPr>
            <p:extLst>
              <p:ext uri="{D42A27DB-BD31-4B8C-83A1-F6EECF244321}">
                <p14:modId xmlns:p14="http://schemas.microsoft.com/office/powerpoint/2010/main" val="2497176324"/>
              </p:ext>
            </p:extLst>
          </p:nvPr>
        </p:nvGraphicFramePr>
        <p:xfrm>
          <a:off x="10096500" y="-20229"/>
          <a:ext cx="14097000" cy="13846153"/>
        </p:xfrm>
        <a:graphic>
          <a:graphicData uri="http://schemas.openxmlformats.org/drawingml/2006/table">
            <a:tbl>
              <a:tblPr/>
              <a:tblGrid>
                <a:gridCol w="4905756"/>
                <a:gridCol w="9191244"/>
              </a:tblGrid>
              <a:tr h="786441">
                <a:tc>
                  <a:txBody>
                    <a:bodyPr/>
                    <a:lstStyle/>
                    <a:p>
                      <a:pPr algn="l" fontAlgn="t"/>
                      <a:r>
                        <a:rPr lang="tr-TR" sz="3200" b="1" dirty="0">
                          <a:solidFill>
                            <a:srgbClr val="000000"/>
                          </a:solidFill>
                          <a:effectLst/>
                        </a:rPr>
                        <a:t>Option</a:t>
                      </a:r>
                    </a:p>
                  </a:txBody>
                  <a:tcPr marL="203788" marR="203788" marT="120420" marB="120420">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l" fontAlgn="t"/>
                      <a:r>
                        <a:rPr lang="tr-TR" sz="3200" b="1">
                          <a:solidFill>
                            <a:srgbClr val="000000"/>
                          </a:solidFill>
                          <a:effectLst/>
                        </a:rPr>
                        <a:t>Description</a:t>
                      </a:r>
                    </a:p>
                  </a:txBody>
                  <a:tcPr marL="203788" marR="203788" marT="120420" marB="120420">
                    <a:lnL>
                      <a:noFill/>
                    </a:lnL>
                    <a:lnR>
                      <a:noFill/>
                    </a:lnR>
                    <a:lnT>
                      <a:noFill/>
                    </a:lnT>
                    <a:lnB w="9525" cap="flat" cmpd="sng" algn="ctr">
                      <a:solidFill>
                        <a:srgbClr val="C0C0C0"/>
                      </a:solidFill>
                      <a:prstDash val="solid"/>
                      <a:round/>
                      <a:headEnd type="none" w="med" len="med"/>
                      <a:tailEnd type="none" w="med" len="med"/>
                    </a:lnB>
                    <a:solidFill>
                      <a:srgbClr val="D8D8D8"/>
                    </a:solidFill>
                  </a:tcPr>
                </a:tc>
              </a:tr>
              <a:tr h="2628864">
                <a:tc>
                  <a:txBody>
                    <a:bodyPr/>
                    <a:lstStyle/>
                    <a:p>
                      <a:pPr fontAlgn="t"/>
                      <a:r>
                        <a:rPr lang="tr-TR" sz="3200" b="1" dirty="0">
                          <a:effectLst/>
                        </a:rPr>
                        <a:t>Not </a:t>
                      </a:r>
                      <a:r>
                        <a:rPr lang="tr-TR" sz="3200" b="1" dirty="0" err="1">
                          <a:effectLst/>
                        </a:rPr>
                        <a:t>Replicated</a:t>
                      </a:r>
                      <a:endParaRPr lang="tr-TR" sz="3200" dirty="0">
                        <a:effectLst/>
                      </a:endParaRPr>
                    </a:p>
                  </a:txBody>
                  <a:tcPr marL="203788" marR="203788" marT="120420" marB="120420">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en-US" sz="3200">
                          <a:effectLst/>
                        </a:rPr>
                        <a:t>This is the default, and means there will be no replication for this event. If it is invoked on a client, it will only run on that client, and if it is invoked on the server, it will only run on the server.</a:t>
                      </a:r>
                    </a:p>
                  </a:txBody>
                  <a:tcPr marL="203788" marR="203788" marT="120420" marB="120420">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389826">
                <a:tc>
                  <a:txBody>
                    <a:bodyPr/>
                    <a:lstStyle/>
                    <a:p>
                      <a:pPr fontAlgn="t"/>
                      <a:r>
                        <a:rPr lang="tr-TR" sz="3200" b="1" dirty="0">
                          <a:effectLst/>
                        </a:rPr>
                        <a:t>Multicast</a:t>
                      </a:r>
                      <a:endParaRPr lang="tr-TR" sz="3200" dirty="0">
                        <a:effectLst/>
                      </a:endParaRPr>
                    </a:p>
                  </a:txBody>
                  <a:tcPr marL="203788" marR="203788" marT="120420" marB="120420">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en-US" sz="3200">
                          <a:effectLst/>
                        </a:rPr>
                        <a:t>If a multicast event is invoked on the server, it will be replicated to all connected clients - regardless of which connection owns the target object. If a client invokes a multicast event, it will be treated as if it wasn't replicated, and it will only run on the client that invoked it.</a:t>
                      </a:r>
                    </a:p>
                  </a:txBody>
                  <a:tcPr marL="203788" marR="203788" marT="120420" marB="120420">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107374">
                <a:tc>
                  <a:txBody>
                    <a:bodyPr/>
                    <a:lstStyle/>
                    <a:p>
                      <a:pPr fontAlgn="t"/>
                      <a:r>
                        <a:rPr lang="tr-TR" sz="3200" b="1">
                          <a:effectLst/>
                        </a:rPr>
                        <a:t>Run on Server</a:t>
                      </a:r>
                      <a:endParaRPr lang="tr-TR" sz="3200">
                        <a:effectLst/>
                      </a:endParaRPr>
                    </a:p>
                  </a:txBody>
                  <a:tcPr marL="203788" marR="203788" marT="120420" marB="120420">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fontAlgn="t"/>
                      <a:r>
                        <a:rPr lang="en-US" sz="3200">
                          <a:effectLst/>
                        </a:rPr>
                        <a:t>If this event is invoked from the server, it will only run on the server. If it's invoked from a client, with a target that the client owns, it will be replicated to and run on the server. "Run on Server" events are the primary method for clients to send data to the server.</a:t>
                      </a:r>
                    </a:p>
                  </a:txBody>
                  <a:tcPr marL="203788" marR="203788" marT="120420" marB="120420">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823726">
                <a:tc>
                  <a:txBody>
                    <a:bodyPr/>
                    <a:lstStyle/>
                    <a:p>
                      <a:pPr fontAlgn="t"/>
                      <a:r>
                        <a:rPr lang="tr-TR" sz="3200" b="1" dirty="0">
                          <a:effectLst/>
                        </a:rPr>
                        <a:t>Run on </a:t>
                      </a:r>
                      <a:r>
                        <a:rPr lang="tr-TR" sz="3200" b="1" dirty="0" err="1">
                          <a:effectLst/>
                        </a:rPr>
                        <a:t>Owning</a:t>
                      </a:r>
                      <a:r>
                        <a:rPr lang="tr-TR" sz="3200" b="1" dirty="0">
                          <a:effectLst/>
                        </a:rPr>
                        <a:t> Client</a:t>
                      </a:r>
                      <a:endParaRPr lang="tr-TR" sz="3200" dirty="0">
                        <a:effectLst/>
                      </a:endParaRPr>
                    </a:p>
                  </a:txBody>
                  <a:tcPr marL="203788" marR="203788" marT="120420" marB="120420">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fontAlgn="t"/>
                      <a:r>
                        <a:rPr lang="en-US" sz="3200" dirty="0">
                          <a:effectLst/>
                        </a:rPr>
                        <a:t>If invoked from the server, this event will run on the client who owns the target actor. Since the server can own actors itself, a "Run on Owning Client" event may actually run on the server, despite its name. If invoked from a client, the event will be treated as if it isn't replicated, and it will only run on the client that invoked it.</a:t>
                      </a:r>
                    </a:p>
                  </a:txBody>
                  <a:tcPr marL="203788" marR="203788" marT="120420" marB="120420">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11981193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1962150" y="4959349"/>
            <a:ext cx="20554950" cy="656590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Unreal </a:t>
            </a:r>
            <a:r>
              <a:rPr lang="en-US" sz="6000" dirty="0" smtClean="0"/>
              <a:t>Engine</a:t>
            </a:r>
            <a:r>
              <a:rPr lang="tr-TR" sz="6000" dirty="0" smtClean="0"/>
              <a:t> </a:t>
            </a:r>
            <a:r>
              <a:rPr lang="en-US" sz="6000" dirty="0" smtClean="0"/>
              <a:t>provides </a:t>
            </a:r>
            <a:r>
              <a:rPr lang="en-US" sz="6000" dirty="0"/>
              <a:t>a lot of multiplayer functionality out of the box, and it's easy set up a basic Blueprint game that works over a network. </a:t>
            </a:r>
            <a:endParaRPr lang="tr-TR" sz="6000" dirty="0" smtClean="0"/>
          </a:p>
          <a:p>
            <a:r>
              <a:rPr lang="tr-TR" sz="6000" dirty="0" err="1" smtClean="0"/>
              <a:t>It’s</a:t>
            </a:r>
            <a:r>
              <a:rPr lang="tr-TR" sz="6000" dirty="0" smtClean="0"/>
              <a:t> </a:t>
            </a:r>
            <a:r>
              <a:rPr lang="tr-TR" sz="6000" dirty="0" err="1" smtClean="0"/>
              <a:t>easy</a:t>
            </a:r>
            <a:r>
              <a:rPr lang="tr-TR" sz="6000" dirty="0" smtClean="0"/>
              <a:t> </a:t>
            </a:r>
            <a:r>
              <a:rPr lang="tr-TR" sz="6000" dirty="0" err="1" smtClean="0"/>
              <a:t>to</a:t>
            </a:r>
            <a:r>
              <a:rPr lang="tr-TR" sz="6000" dirty="0" smtClean="0"/>
              <a:t> </a:t>
            </a:r>
            <a:r>
              <a:rPr lang="tr-TR" sz="6000" dirty="0" err="1" smtClean="0"/>
              <a:t>dive</a:t>
            </a:r>
            <a:r>
              <a:rPr lang="tr-TR" sz="6000" dirty="0"/>
              <a:t> </a:t>
            </a:r>
            <a:r>
              <a:rPr lang="tr-TR" sz="6000" dirty="0" smtClean="0"/>
              <a:t>in </a:t>
            </a:r>
            <a:r>
              <a:rPr lang="en-US" sz="6000" dirty="0" smtClean="0"/>
              <a:t>and </a:t>
            </a:r>
            <a:r>
              <a:rPr lang="en-US" sz="6000" dirty="0"/>
              <a:t>start playing </a:t>
            </a:r>
            <a:r>
              <a:rPr lang="en-US" sz="6000" dirty="0" err="1"/>
              <a:t>mutliplayer</a:t>
            </a:r>
            <a:r>
              <a:rPr lang="en-US" sz="6000" dirty="0"/>
              <a:t>. Most of the logic to make basic multiplayer work is thanks to the built-in networking support in the </a:t>
            </a:r>
            <a:r>
              <a:rPr lang="en-US" sz="6000" b="1" dirty="0"/>
              <a:t>Character</a:t>
            </a:r>
            <a:r>
              <a:rPr lang="en-US" sz="6000" dirty="0"/>
              <a:t> class, and its </a:t>
            </a:r>
            <a:r>
              <a:rPr lang="en-US" sz="6000" b="1" dirty="0" err="1" smtClean="0"/>
              <a:t>CharacterMovementComponent</a:t>
            </a:r>
            <a:r>
              <a:rPr lang="tr-TR" sz="6000" dirty="0" smtClean="0"/>
              <a:t>.</a:t>
            </a:r>
            <a:endParaRPr lang="en-US" sz="6000" dirty="0"/>
          </a:p>
        </p:txBody>
      </p:sp>
      <p:sp>
        <p:nvSpPr>
          <p:cNvPr id="45" name="AEVER"/>
          <p:cNvSpPr txBox="1"/>
          <p:nvPr/>
        </p:nvSpPr>
        <p:spPr>
          <a:xfrm>
            <a:off x="3105469" y="1085752"/>
            <a:ext cx="17830202"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MULTIPLAYER OVERVIEW</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8267700" y="1445233"/>
            <a:ext cx="14916700"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b="0" dirty="0"/>
              <a:t>If the event is invoked from the </a:t>
            </a:r>
            <a:r>
              <a:rPr lang="en-US" dirty="0"/>
              <a:t>server</a:t>
            </a:r>
            <a:r>
              <a:rPr lang="en-US" b="0" dirty="0"/>
              <a:t>, given the target in the left-hand column, it will run 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5334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3" name="Tablo 2"/>
          <p:cNvGraphicFramePr>
            <a:graphicFrameLocks noGrp="1"/>
          </p:cNvGraphicFramePr>
          <p:nvPr>
            <p:extLst>
              <p:ext uri="{D42A27DB-BD31-4B8C-83A1-F6EECF244321}">
                <p14:modId xmlns:p14="http://schemas.microsoft.com/office/powerpoint/2010/main" val="861603150"/>
              </p:ext>
            </p:extLst>
          </p:nvPr>
        </p:nvGraphicFramePr>
        <p:xfrm>
          <a:off x="0" y="4802596"/>
          <a:ext cx="24384000" cy="8913404"/>
        </p:xfrm>
        <a:graphic>
          <a:graphicData uri="http://schemas.openxmlformats.org/drawingml/2006/table">
            <a:tbl>
              <a:tblPr/>
              <a:tblGrid>
                <a:gridCol w="4876800"/>
                <a:gridCol w="4876800"/>
                <a:gridCol w="4876800"/>
                <a:gridCol w="4876800"/>
                <a:gridCol w="4876800"/>
              </a:tblGrid>
              <a:tr h="2228351">
                <a:tc>
                  <a:txBody>
                    <a:bodyPr/>
                    <a:lstStyle/>
                    <a:p>
                      <a:endParaRPr lang="tr-TR" dirty="0"/>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Not </a:t>
                      </a:r>
                      <a:r>
                        <a:rPr lang="tr-TR" sz="4000" b="1" dirty="0" err="1">
                          <a:solidFill>
                            <a:srgbClr val="000000"/>
                          </a:solidFill>
                          <a:effectLst/>
                        </a:rPr>
                        <a:t>replicated</a:t>
                      </a:r>
                      <a:endParaRPr lang="tr-TR" sz="4000" b="1" dirty="0">
                        <a:solidFill>
                          <a:srgbClr val="000000"/>
                        </a:solidFill>
                        <a:effectLst/>
                      </a:endParaRP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Multicast</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Run on Server</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Run on </a:t>
                      </a:r>
                      <a:r>
                        <a:rPr lang="tr-TR" sz="4000" b="1" dirty="0" err="1">
                          <a:solidFill>
                            <a:srgbClr val="000000"/>
                          </a:solidFill>
                          <a:effectLst/>
                        </a:rPr>
                        <a:t>Owning</a:t>
                      </a:r>
                      <a:r>
                        <a:rPr lang="tr-TR" sz="4000" b="1" dirty="0">
                          <a:solidFill>
                            <a:srgbClr val="000000"/>
                          </a:solidFill>
                          <a:effectLst/>
                        </a:rPr>
                        <a:t> Client</a:t>
                      </a:r>
                    </a:p>
                  </a:txBody>
                  <a:tcPr marL="209550" marR="209550" marT="123825" marB="123825">
                    <a:lnL>
                      <a:noFill/>
                    </a:lnL>
                    <a:lnB w="9525" cap="flat" cmpd="sng" algn="ctr">
                      <a:solidFill>
                        <a:srgbClr val="C0C0C0"/>
                      </a:solidFill>
                      <a:prstDash val="solid"/>
                      <a:round/>
                      <a:headEnd type="none" w="med" len="med"/>
                      <a:tailEnd type="none" w="med" len="med"/>
                    </a:lnB>
                  </a:tcPr>
                </a:tc>
              </a:tr>
              <a:tr h="2228351">
                <a:tc>
                  <a:txBody>
                    <a:bodyPr/>
                    <a:lstStyle/>
                    <a:p>
                      <a:pPr algn="ctr" fontAlgn="t"/>
                      <a:r>
                        <a:rPr lang="tr-TR" sz="4000" b="1">
                          <a:effectLst/>
                        </a:rPr>
                        <a:t>Client-owned target</a:t>
                      </a:r>
                      <a:endParaRPr lang="tr-TR" sz="40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a:effectLst/>
                        </a:rPr>
                        <a:t>Server </a:t>
                      </a:r>
                      <a:r>
                        <a:rPr lang="tr-TR" sz="4000" dirty="0" err="1">
                          <a:effectLst/>
                        </a:rPr>
                        <a:t>and</a:t>
                      </a:r>
                      <a:r>
                        <a:rPr lang="tr-TR" sz="4000" dirty="0">
                          <a:effectLst/>
                        </a:rPr>
                        <a:t> </a:t>
                      </a:r>
                      <a:r>
                        <a:rPr lang="tr-TR" sz="4000" dirty="0" err="1">
                          <a:effectLst/>
                        </a:rPr>
                        <a:t>all</a:t>
                      </a:r>
                      <a:r>
                        <a:rPr lang="tr-TR" sz="4000" dirty="0">
                          <a:effectLst/>
                        </a:rPr>
                        <a:t> </a:t>
                      </a:r>
                      <a:r>
                        <a:rPr lang="tr-TR" sz="4000" dirty="0" err="1">
                          <a:effectLst/>
                        </a:rPr>
                        <a:t>clients</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Target's owning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228351">
                <a:tc>
                  <a:txBody>
                    <a:bodyPr/>
                    <a:lstStyle/>
                    <a:p>
                      <a:pPr algn="ctr" fontAlgn="t"/>
                      <a:r>
                        <a:rPr lang="tr-TR" sz="4000" b="1">
                          <a:effectLst/>
                        </a:rPr>
                        <a:t>Server-owned target</a:t>
                      </a:r>
                      <a:endParaRPr lang="tr-TR" sz="40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Server and all clients</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228351">
                <a:tc>
                  <a:txBody>
                    <a:bodyPr/>
                    <a:lstStyle/>
                    <a:p>
                      <a:pPr algn="ctr" fontAlgn="t"/>
                      <a:r>
                        <a:rPr lang="tr-TR" sz="4000" b="1">
                          <a:effectLst/>
                        </a:rPr>
                        <a:t>Unowned target</a:t>
                      </a:r>
                      <a:endParaRPr lang="tr-TR" sz="40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a:effectLst/>
                        </a:rPr>
                        <a:t>Server and all clients</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dirty="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9256337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8267700" y="1445233"/>
            <a:ext cx="14916700"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b="0" dirty="0"/>
              <a:t>If the event is invoked from a </a:t>
            </a:r>
            <a:r>
              <a:rPr lang="en-US" dirty="0"/>
              <a:t>client</a:t>
            </a:r>
            <a:r>
              <a:rPr lang="en-US" b="0" dirty="0"/>
              <a:t>, given the target in the left-hand column, it will run 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5334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Tablo 1"/>
          <p:cNvGraphicFramePr>
            <a:graphicFrameLocks noGrp="1"/>
          </p:cNvGraphicFramePr>
          <p:nvPr>
            <p:extLst>
              <p:ext uri="{D42A27DB-BD31-4B8C-83A1-F6EECF244321}">
                <p14:modId xmlns:p14="http://schemas.microsoft.com/office/powerpoint/2010/main" val="1376546490"/>
              </p:ext>
            </p:extLst>
          </p:nvPr>
        </p:nvGraphicFramePr>
        <p:xfrm>
          <a:off x="0" y="4076700"/>
          <a:ext cx="24384000" cy="9639299"/>
        </p:xfrm>
        <a:graphic>
          <a:graphicData uri="http://schemas.openxmlformats.org/drawingml/2006/table">
            <a:tbl>
              <a:tblPr/>
              <a:tblGrid>
                <a:gridCol w="4876800"/>
                <a:gridCol w="4876800"/>
                <a:gridCol w="4876800"/>
                <a:gridCol w="4876800"/>
                <a:gridCol w="4876800"/>
              </a:tblGrid>
              <a:tr h="1687815">
                <a:tc>
                  <a:txBody>
                    <a:bodyPr/>
                    <a:lstStyle/>
                    <a:p>
                      <a:pPr algn="ctr"/>
                      <a:endParaRPr lang="tr-TR" sz="4000" dirty="0"/>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
                      </a:r>
                      <a:br>
                        <a:rPr lang="tr-TR" sz="4000" b="1" dirty="0">
                          <a:solidFill>
                            <a:srgbClr val="000000"/>
                          </a:solidFill>
                          <a:effectLst/>
                        </a:rPr>
                      </a:br>
                      <a:r>
                        <a:rPr lang="tr-TR" sz="4000" b="1" dirty="0">
                          <a:solidFill>
                            <a:srgbClr val="000000"/>
                          </a:solidFill>
                          <a:effectLst/>
                        </a:rPr>
                        <a:t>Not </a:t>
                      </a:r>
                      <a:r>
                        <a:rPr lang="tr-TR" sz="4000" b="1" dirty="0" err="1">
                          <a:solidFill>
                            <a:srgbClr val="000000"/>
                          </a:solidFill>
                          <a:effectLst/>
                        </a:rPr>
                        <a:t>replicated</a:t>
                      </a:r>
                      <a:endParaRPr lang="tr-TR" sz="4000" b="1" dirty="0">
                        <a:solidFill>
                          <a:srgbClr val="000000"/>
                        </a:solidFill>
                        <a:effectLst/>
                      </a:endParaRP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Multicast</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Run on Server</a:t>
                      </a:r>
                    </a:p>
                  </a:txBody>
                  <a:tcPr marL="209550" marR="209550" marT="123825" marB="123825">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ctr" fontAlgn="t"/>
                      <a:r>
                        <a:rPr lang="tr-TR" sz="4000" b="1" dirty="0">
                          <a:solidFill>
                            <a:srgbClr val="000000"/>
                          </a:solidFill>
                          <a:effectLst/>
                        </a:rPr>
                        <a:t>Run on </a:t>
                      </a:r>
                      <a:r>
                        <a:rPr lang="tr-TR" sz="4000" b="1" dirty="0" err="1">
                          <a:solidFill>
                            <a:srgbClr val="000000"/>
                          </a:solidFill>
                          <a:effectLst/>
                        </a:rPr>
                        <a:t>Owning</a:t>
                      </a:r>
                      <a:r>
                        <a:rPr lang="tr-TR" sz="4000" b="1" dirty="0">
                          <a:solidFill>
                            <a:srgbClr val="000000"/>
                          </a:solidFill>
                          <a:effectLst/>
                        </a:rPr>
                        <a:t> Client</a:t>
                      </a:r>
                    </a:p>
                  </a:txBody>
                  <a:tcPr marL="209550" marR="209550" marT="123825" marB="123825">
                    <a:lnL>
                      <a:noFill/>
                    </a:lnL>
                    <a:lnB w="9525" cap="flat" cmpd="sng" algn="ctr">
                      <a:solidFill>
                        <a:srgbClr val="C0C0C0"/>
                      </a:solidFill>
                      <a:prstDash val="solid"/>
                      <a:round/>
                      <a:headEnd type="none" w="med" len="med"/>
                      <a:tailEnd type="none" w="med" len="med"/>
                    </a:lnB>
                  </a:tcPr>
                </a:tc>
              </a:tr>
              <a:tr h="2287927">
                <a:tc>
                  <a:txBody>
                    <a:bodyPr/>
                    <a:lstStyle/>
                    <a:p>
                      <a:pPr algn="ctr" fontAlgn="t"/>
                      <a:r>
                        <a:rPr lang="en-US" sz="4000" b="1" dirty="0">
                          <a:effectLst/>
                        </a:rPr>
                        <a:t>Target owned by invoking client</a:t>
                      </a:r>
                      <a:endParaRPr lang="en-US"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err="1">
                          <a:effectLst/>
                        </a:rPr>
                        <a:t>Invoking</a:t>
                      </a:r>
                      <a:r>
                        <a:rPr lang="tr-TR" sz="4000" dirty="0">
                          <a:effectLst/>
                        </a:rPr>
                        <a:t> </a:t>
                      </a:r>
                      <a:r>
                        <a:rPr lang="tr-TR" sz="4000" dirty="0" err="1">
                          <a:effectLst/>
                        </a:rPr>
                        <a:t>client</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err="1">
                          <a:effectLst/>
                        </a:rPr>
                        <a:t>Invoking</a:t>
                      </a:r>
                      <a:r>
                        <a:rPr lang="tr-TR" sz="4000" dirty="0">
                          <a:effectLst/>
                        </a:rPr>
                        <a:t> </a:t>
                      </a:r>
                      <a:r>
                        <a:rPr lang="tr-TR" sz="4000" dirty="0" err="1">
                          <a:effectLst/>
                        </a:rPr>
                        <a:t>client</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a:effectLst/>
                        </a:rPr>
                        <a:t>Server</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287927">
                <a:tc>
                  <a:txBody>
                    <a:bodyPr/>
                    <a:lstStyle/>
                    <a:p>
                      <a:pPr algn="ctr" fontAlgn="t"/>
                      <a:r>
                        <a:rPr lang="en-US" sz="4000" b="1">
                          <a:effectLst/>
                        </a:rPr>
                        <a:t>Target owned by a different client</a:t>
                      </a:r>
                      <a:endParaRPr lang="en-US" sz="40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err="1">
                          <a:effectLst/>
                        </a:rPr>
                        <a:t>Dropped</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err="1">
                          <a:effectLst/>
                        </a:rPr>
                        <a:t>Invoking</a:t>
                      </a:r>
                      <a:r>
                        <a:rPr lang="tr-TR" sz="4000" dirty="0">
                          <a:effectLst/>
                        </a:rPr>
                        <a:t> </a:t>
                      </a:r>
                      <a:r>
                        <a:rPr lang="tr-TR" sz="4000" dirty="0" err="1">
                          <a:effectLst/>
                        </a:rPr>
                        <a:t>client</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1687815">
                <a:tc>
                  <a:txBody>
                    <a:bodyPr/>
                    <a:lstStyle/>
                    <a:p>
                      <a:pPr algn="ctr" fontAlgn="t"/>
                      <a:r>
                        <a:rPr lang="tr-TR" sz="4000" b="1">
                          <a:effectLst/>
                        </a:rPr>
                        <a:t>Server-owned target</a:t>
                      </a:r>
                      <a:endParaRPr lang="tr-TR" sz="40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a:effectLst/>
                        </a:rPr>
                        <a:t>Dropped</a:t>
                      </a: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fontAlgn="t"/>
                      <a:r>
                        <a:rPr lang="tr-TR" sz="4000" dirty="0" err="1">
                          <a:effectLst/>
                        </a:rPr>
                        <a:t>Invoking</a:t>
                      </a:r>
                      <a:r>
                        <a:rPr lang="tr-TR" sz="4000" dirty="0">
                          <a:effectLst/>
                        </a:rPr>
                        <a:t> </a:t>
                      </a:r>
                      <a:r>
                        <a:rPr lang="tr-TR" sz="4000" dirty="0" err="1">
                          <a:effectLst/>
                        </a:rPr>
                        <a:t>client</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1687815">
                <a:tc>
                  <a:txBody>
                    <a:bodyPr/>
                    <a:lstStyle/>
                    <a:p>
                      <a:pPr algn="ctr" fontAlgn="t"/>
                      <a:r>
                        <a:rPr lang="tr-TR" sz="4000" b="1">
                          <a:effectLst/>
                        </a:rPr>
                        <a:t>Unowned target</a:t>
                      </a:r>
                      <a:endParaRPr lang="tr-TR" sz="400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a:effectLst/>
                        </a:rPr>
                        <a:t>Invoking client</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a:effectLst/>
                        </a:rPr>
                        <a:t>Dropped</a:t>
                      </a: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ctr" fontAlgn="t"/>
                      <a:r>
                        <a:rPr lang="tr-TR" sz="4000" dirty="0" err="1">
                          <a:effectLst/>
                        </a:rPr>
                        <a:t>Invoking</a:t>
                      </a:r>
                      <a:r>
                        <a:rPr lang="tr-TR" sz="4000" dirty="0">
                          <a:effectLst/>
                        </a:rPr>
                        <a:t> </a:t>
                      </a:r>
                      <a:r>
                        <a:rPr lang="tr-TR" sz="4000" dirty="0" err="1">
                          <a:effectLst/>
                        </a:rPr>
                        <a:t>client</a:t>
                      </a:r>
                      <a:endParaRPr lang="tr-TR" sz="4000" dirty="0">
                        <a:effectLst/>
                      </a:endParaRPr>
                    </a:p>
                  </a:txBody>
                  <a:tcPr marL="209550" marR="209550" marT="123825" marB="123825">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404021901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JOIN-IN PROGRESS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a:t>One thing to keep in mind when using replicated events to communicate game state changes is how they interact with a game that supports join-in-progress. </a:t>
            </a:r>
            <a:endParaRPr lang="tr-TR" sz="2800" dirty="0" smtClean="0"/>
          </a:p>
          <a:p>
            <a:pPr marL="457200" indent="-457200">
              <a:buFont typeface="Arial" pitchFamily="34" charset="0"/>
              <a:buChar char="•"/>
            </a:pPr>
            <a:r>
              <a:rPr lang="en-US" sz="2800" dirty="0" smtClean="0"/>
              <a:t>If </a:t>
            </a:r>
            <a:r>
              <a:rPr lang="en-US" sz="2800" dirty="0"/>
              <a:t>a player joins a game in progress, any replicated events that occurred before the join will not be executed for the new player. </a:t>
            </a:r>
            <a:endParaRPr lang="tr-TR" sz="2800" dirty="0" smtClean="0"/>
          </a:p>
          <a:p>
            <a:pPr marL="457200" indent="-457200">
              <a:buFont typeface="Arial" pitchFamily="34" charset="0"/>
              <a:buChar char="•"/>
            </a:pPr>
            <a:r>
              <a:rPr lang="en-US" sz="2800" dirty="0" smtClean="0"/>
              <a:t>The </a:t>
            </a:r>
            <a:r>
              <a:rPr lang="en-US" sz="2800" dirty="0"/>
              <a:t>takeaway here is that if you want your game to work well with join-in-progress, it's usually best to synchronize important gameplay data via replicated variables. </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2" name="Dikdörtgen 1"/>
          <p:cNvSpPr/>
          <p:nvPr/>
        </p:nvSpPr>
        <p:spPr>
          <a:xfrm>
            <a:off x="11430000" y="702469"/>
            <a:ext cx="12382500" cy="4832092"/>
          </a:xfrm>
          <a:prstGeom prst="rect">
            <a:avLst/>
          </a:prstGeom>
        </p:spPr>
        <p:txBody>
          <a:bodyPr wrap="square">
            <a:spAutoFit/>
          </a:bodyPr>
          <a:lstStyle/>
          <a:p>
            <a:pPr marL="457200" indent="-457200" algn="l">
              <a:buFont typeface="Arial" pitchFamily="34" charset="0"/>
              <a:buChar char="•"/>
            </a:pPr>
            <a:r>
              <a:rPr lang="en-US" sz="2800" dirty="0">
                <a:latin typeface="Helvetica"/>
                <a:ea typeface="Helvetica"/>
                <a:cs typeface="Helvetica"/>
                <a:sym typeface="Helvetica"/>
              </a:rPr>
              <a:t>A pattern that comes up pretty often is that a client performs some action in the world, notifies the server about the action via a "Run on server" event, and in the implementation of that event, the server updates some replicated variables based on the action. </a:t>
            </a:r>
            <a:endParaRPr lang="tr-TR" sz="2800" dirty="0" smtClean="0">
              <a:latin typeface="Helvetica"/>
              <a:ea typeface="Helvetica"/>
              <a:cs typeface="Helvetica"/>
              <a:sym typeface="Helvetica"/>
            </a:endParaRPr>
          </a:p>
          <a:p>
            <a:pPr marL="457200" indent="-457200" algn="l">
              <a:buFont typeface="Arial" pitchFamily="34" charset="0"/>
              <a:buChar char="•"/>
            </a:pPr>
            <a:r>
              <a:rPr lang="en-US" sz="2800" dirty="0" smtClean="0">
                <a:latin typeface="Helvetica"/>
                <a:ea typeface="Helvetica"/>
                <a:cs typeface="Helvetica"/>
                <a:sym typeface="Helvetica"/>
              </a:rPr>
              <a:t>Then </a:t>
            </a:r>
            <a:r>
              <a:rPr lang="en-US" sz="2800" dirty="0">
                <a:latin typeface="Helvetica"/>
                <a:ea typeface="Helvetica"/>
                <a:cs typeface="Helvetica"/>
                <a:sym typeface="Helvetica"/>
              </a:rPr>
              <a:t>the other clients, who did not perform the action, still see the result of the action via the replicated variables. </a:t>
            </a:r>
            <a:endParaRPr lang="tr-TR" sz="2800" dirty="0" smtClean="0">
              <a:latin typeface="Helvetica"/>
              <a:ea typeface="Helvetica"/>
              <a:cs typeface="Helvetica"/>
              <a:sym typeface="Helvetica"/>
            </a:endParaRPr>
          </a:p>
          <a:p>
            <a:pPr marL="457200" indent="-457200" algn="l">
              <a:buFont typeface="Arial" pitchFamily="34" charset="0"/>
              <a:buChar char="•"/>
            </a:pPr>
            <a:r>
              <a:rPr lang="en-US" sz="2800" dirty="0" smtClean="0">
                <a:latin typeface="Helvetica"/>
                <a:ea typeface="Helvetica"/>
                <a:cs typeface="Helvetica"/>
                <a:sym typeface="Helvetica"/>
              </a:rPr>
              <a:t>In </a:t>
            </a:r>
            <a:r>
              <a:rPr lang="en-US" sz="2800" dirty="0">
                <a:latin typeface="Helvetica"/>
                <a:ea typeface="Helvetica"/>
                <a:cs typeface="Helvetica"/>
                <a:sym typeface="Helvetica"/>
              </a:rPr>
              <a:t>addition, any clients who join-in-progress after the action has occurred will also see the correct state of the world, since they receive the most recent value of the replicated variables from the server. </a:t>
            </a:r>
            <a:endParaRPr lang="tr-TR" sz="2800" dirty="0" smtClean="0">
              <a:latin typeface="Helvetica"/>
              <a:ea typeface="Helvetica"/>
              <a:cs typeface="Helvetica"/>
              <a:sym typeface="Helvetica"/>
            </a:endParaRPr>
          </a:p>
          <a:p>
            <a:pPr marL="457200" indent="-457200" algn="l">
              <a:buFont typeface="Arial" pitchFamily="34" charset="0"/>
              <a:buChar char="•"/>
            </a:pPr>
            <a:r>
              <a:rPr lang="en-US" sz="2800" dirty="0" smtClean="0">
                <a:latin typeface="Helvetica"/>
                <a:ea typeface="Helvetica"/>
                <a:cs typeface="Helvetica"/>
                <a:sym typeface="Helvetica"/>
              </a:rPr>
              <a:t>If </a:t>
            </a:r>
            <a:r>
              <a:rPr lang="en-US" sz="2800" dirty="0">
                <a:latin typeface="Helvetica"/>
                <a:ea typeface="Helvetica"/>
                <a:cs typeface="Helvetica"/>
                <a:sym typeface="Helvetica"/>
              </a:rPr>
              <a:t>the server had instead only sent an event, the join-in-progress players wouldn't know about the action that was performed!</a:t>
            </a:r>
          </a:p>
        </p:txBody>
      </p:sp>
      <p:pic>
        <p:nvPicPr>
          <p:cNvPr id="19458" name="Picture 2" descr="forward_multica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0" y="5805986"/>
            <a:ext cx="6937375" cy="791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515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RELIABILITY</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For any replicated event, you can choose whether it is </a:t>
            </a:r>
            <a:r>
              <a:rPr lang="en-US" sz="2800" b="1" dirty="0"/>
              <a:t>Reliable</a:t>
            </a:r>
            <a:r>
              <a:rPr lang="en-US" sz="2800" dirty="0"/>
              <a:t> or </a:t>
            </a:r>
            <a:r>
              <a:rPr lang="en-US" sz="2800" b="1" dirty="0"/>
              <a:t>Unreliable</a:t>
            </a:r>
            <a:r>
              <a:rPr lang="en-US" sz="2800" dirty="0" smtClean="0"/>
              <a:t>.</a:t>
            </a:r>
            <a:endParaRPr lang="tr-TR" sz="2800" dirty="0" smtClean="0"/>
          </a:p>
          <a:p>
            <a:endParaRPr lang="en-US" sz="2800" dirty="0"/>
          </a:p>
          <a:p>
            <a:r>
              <a:rPr lang="en-US" sz="2800" u="sng" dirty="0"/>
              <a:t>Reliable events </a:t>
            </a:r>
            <a:r>
              <a:rPr lang="tr-TR" sz="2800" dirty="0" smtClean="0"/>
              <a:t>(</a:t>
            </a:r>
            <a:r>
              <a:rPr lang="tr-TR" sz="2800" b="1" dirty="0" smtClean="0"/>
              <a:t>TCP </a:t>
            </a:r>
            <a:r>
              <a:rPr lang="tr-TR" sz="2800" b="1" dirty="0" err="1" smtClean="0"/>
              <a:t>based</a:t>
            </a:r>
            <a:r>
              <a:rPr lang="tr-TR" sz="2800" dirty="0" smtClean="0"/>
              <a:t>) </a:t>
            </a:r>
            <a:r>
              <a:rPr lang="en-US" sz="2800" dirty="0" smtClean="0"/>
              <a:t>are </a:t>
            </a:r>
            <a:r>
              <a:rPr lang="en-US" sz="2800" dirty="0"/>
              <a:t>guaranteed to reach their destination (assuming the ownership rules above are followed), but they introduce more bandwidth, and potentially latency, to meet this guarantee. </a:t>
            </a:r>
            <a:endParaRPr lang="tr-TR" sz="2800" dirty="0" smtClean="0"/>
          </a:p>
          <a:p>
            <a:endParaRPr lang="tr-TR" sz="2800" dirty="0"/>
          </a:p>
          <a:p>
            <a:r>
              <a:rPr lang="en-US" sz="2800" dirty="0" smtClean="0"/>
              <a:t>Try </a:t>
            </a:r>
            <a:r>
              <a:rPr lang="en-US" sz="2800" dirty="0"/>
              <a:t>to avoid sending reliable events too often, such as on every tick, since the engine's internal buffer of reliable events may overflow - when this happens, the associated player will be disconnected</a:t>
            </a:r>
            <a:r>
              <a:rPr lang="en-US" sz="2800" dirty="0" smtClean="0"/>
              <a:t>!</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29758" y="6876980"/>
            <a:ext cx="9658842"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u="sng" dirty="0" smtClean="0"/>
              <a:t>Unreliable </a:t>
            </a:r>
            <a:r>
              <a:rPr lang="en-US" sz="2800" u="sng" dirty="0"/>
              <a:t>events </a:t>
            </a:r>
            <a:r>
              <a:rPr lang="tr-TR" sz="2800" dirty="0" smtClean="0"/>
              <a:t>(</a:t>
            </a:r>
            <a:r>
              <a:rPr lang="tr-TR" sz="2800" b="1" dirty="0" smtClean="0"/>
              <a:t>UDP </a:t>
            </a:r>
            <a:r>
              <a:rPr lang="tr-TR" sz="2800" b="1" dirty="0" err="1" smtClean="0"/>
              <a:t>Based</a:t>
            </a:r>
            <a:r>
              <a:rPr lang="tr-TR" sz="2800" dirty="0" smtClean="0"/>
              <a:t>) </a:t>
            </a:r>
            <a:r>
              <a:rPr lang="en-US" sz="2800" dirty="0" smtClean="0"/>
              <a:t>work </a:t>
            </a:r>
            <a:r>
              <a:rPr lang="en-US" sz="2800" dirty="0"/>
              <a:t>as their name implies - they may not reach their destination, in case of packet loss on the network, or if the engine determines there is a lot of higher-priority traffic it needs to send, for example. As a result, unreliable events use less bandwidth than reliable events, and they can be called safely more often.</a:t>
            </a:r>
          </a:p>
        </p:txBody>
      </p:sp>
    </p:spTree>
    <p:extLst>
      <p:ext uri="{BB962C8B-B14F-4D97-AF65-F5344CB8AC3E}">
        <p14:creationId xmlns:p14="http://schemas.microsoft.com/office/powerpoint/2010/main" val="10988202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1962150" y="4497684"/>
            <a:ext cx="20554950" cy="748923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algn="l"/>
            <a:r>
              <a:rPr lang="tr-TR" sz="6000" b="1" dirty="0" err="1"/>
              <a:t>We</a:t>
            </a:r>
            <a:r>
              <a:rPr lang="tr-TR" sz="6000" b="1" dirty="0"/>
              <a:t> </a:t>
            </a:r>
            <a:r>
              <a:rPr lang="tr-TR" sz="6000" b="1" dirty="0" err="1"/>
              <a:t>have</a:t>
            </a:r>
            <a:r>
              <a:rPr lang="tr-TR" sz="6000" b="1" dirty="0"/>
              <a:t> </a:t>
            </a:r>
            <a:r>
              <a:rPr lang="tr-TR" sz="6000" b="1" dirty="0" err="1"/>
              <a:t>these</a:t>
            </a:r>
            <a:r>
              <a:rPr lang="tr-TR" sz="6000" b="1" dirty="0"/>
              <a:t> </a:t>
            </a:r>
            <a:r>
              <a:rPr lang="tr-TR" sz="6000" b="1" dirty="0" err="1"/>
              <a:t>issues</a:t>
            </a:r>
            <a:r>
              <a:rPr lang="tr-TR" sz="6000" b="1" dirty="0"/>
              <a:t> </a:t>
            </a:r>
            <a:r>
              <a:rPr lang="tr-TR" sz="6000" b="1" dirty="0" err="1"/>
              <a:t>to</a:t>
            </a:r>
            <a:r>
              <a:rPr lang="tr-TR" sz="6000" b="1" dirty="0"/>
              <a:t> </a:t>
            </a:r>
            <a:r>
              <a:rPr lang="tr-TR" sz="6000" b="1" dirty="0" err="1"/>
              <a:t>address</a:t>
            </a:r>
            <a:r>
              <a:rPr lang="tr-TR" sz="6000" b="1" dirty="0"/>
              <a:t>:</a:t>
            </a:r>
          </a:p>
          <a:p>
            <a:pPr marL="457200" indent="-457200" algn="l">
              <a:buFont typeface="Arial" pitchFamily="34" charset="0"/>
              <a:buChar char="•"/>
            </a:pPr>
            <a:endParaRPr lang="tr-TR" sz="6000" dirty="0"/>
          </a:p>
          <a:p>
            <a:pPr marL="457200" indent="-457200" algn="l">
              <a:buFont typeface="Arial" pitchFamily="34" charset="0"/>
              <a:buChar char="•"/>
            </a:pPr>
            <a:r>
              <a:rPr lang="tr-TR" sz="6000" dirty="0" err="1"/>
              <a:t>Why</a:t>
            </a:r>
            <a:r>
              <a:rPr lang="tr-TR" sz="6000" dirty="0"/>
              <a:t> </a:t>
            </a:r>
            <a:r>
              <a:rPr lang="tr-TR" sz="6000" dirty="0" err="1"/>
              <a:t>the</a:t>
            </a:r>
            <a:r>
              <a:rPr lang="tr-TR" sz="6000" dirty="0"/>
              <a:t> </a:t>
            </a:r>
            <a:r>
              <a:rPr lang="tr-TR" sz="6000" dirty="0" err="1"/>
              <a:t>client</a:t>
            </a:r>
            <a:r>
              <a:rPr lang="tr-TR" sz="6000" dirty="0"/>
              <a:t> </a:t>
            </a:r>
            <a:r>
              <a:rPr lang="tr-TR" sz="6000" dirty="0" err="1"/>
              <a:t>players</a:t>
            </a:r>
            <a:r>
              <a:rPr lang="tr-TR" sz="6000" dirty="0"/>
              <a:t> can not </a:t>
            </a:r>
            <a:r>
              <a:rPr lang="tr-TR" sz="6000" dirty="0" err="1"/>
              <a:t>switch</a:t>
            </a:r>
            <a:r>
              <a:rPr lang="tr-TR" sz="6000" dirty="0"/>
              <a:t> </a:t>
            </a:r>
            <a:r>
              <a:rPr lang="tr-TR" sz="6000" dirty="0" err="1"/>
              <a:t>to</a:t>
            </a:r>
            <a:r>
              <a:rPr lang="tr-TR" sz="6000" dirty="0"/>
              <a:t> </a:t>
            </a:r>
            <a:r>
              <a:rPr lang="tr-TR" sz="6000" dirty="0" err="1"/>
              <a:t>running</a:t>
            </a:r>
            <a:r>
              <a:rPr lang="tr-TR" sz="6000" dirty="0"/>
              <a:t> </a:t>
            </a:r>
            <a:r>
              <a:rPr lang="tr-TR" sz="6000" dirty="0" err="1"/>
              <a:t>state</a:t>
            </a:r>
            <a:r>
              <a:rPr lang="tr-TR" sz="6000" dirty="0"/>
              <a:t> </a:t>
            </a:r>
            <a:r>
              <a:rPr lang="tr-TR" sz="6000" dirty="0" err="1"/>
              <a:t>properly</a:t>
            </a:r>
            <a:r>
              <a:rPr lang="tr-TR" sz="6000" dirty="0"/>
              <a:t>? Is </a:t>
            </a:r>
            <a:r>
              <a:rPr lang="tr-TR" sz="6000" dirty="0" err="1"/>
              <a:t>there</a:t>
            </a:r>
            <a:r>
              <a:rPr lang="tr-TR" sz="6000" dirty="0"/>
              <a:t> a </a:t>
            </a:r>
            <a:r>
              <a:rPr lang="tr-TR" sz="6000" dirty="0" err="1"/>
              <a:t>speed-hack</a:t>
            </a:r>
            <a:r>
              <a:rPr lang="tr-TR" sz="6000" dirty="0"/>
              <a:t> </a:t>
            </a:r>
            <a:r>
              <a:rPr lang="tr-TR" sz="6000" dirty="0" err="1"/>
              <a:t>built</a:t>
            </a:r>
            <a:r>
              <a:rPr lang="tr-TR" sz="6000" dirty="0"/>
              <a:t>-in </a:t>
            </a:r>
            <a:r>
              <a:rPr lang="tr-TR" sz="6000" dirty="0" err="1"/>
              <a:t>system</a:t>
            </a:r>
            <a:r>
              <a:rPr lang="tr-TR" sz="6000" dirty="0"/>
              <a:t>?</a:t>
            </a:r>
          </a:p>
          <a:p>
            <a:pPr marL="457200" indent="-457200" algn="l">
              <a:buFont typeface="Arial" pitchFamily="34" charset="0"/>
              <a:buChar char="•"/>
            </a:pPr>
            <a:endParaRPr lang="tr-TR" sz="6000" dirty="0"/>
          </a:p>
          <a:p>
            <a:pPr marL="457200" indent="-457200" algn="l">
              <a:buFont typeface="Arial" pitchFamily="34" charset="0"/>
              <a:buChar char="•"/>
            </a:pPr>
            <a:r>
              <a:rPr lang="tr-TR" sz="6000" dirty="0" err="1"/>
              <a:t>Why</a:t>
            </a:r>
            <a:r>
              <a:rPr lang="tr-TR" sz="6000" dirty="0"/>
              <a:t> </a:t>
            </a:r>
            <a:r>
              <a:rPr lang="tr-TR" sz="6000" dirty="0" err="1"/>
              <a:t>attacking</a:t>
            </a:r>
            <a:r>
              <a:rPr lang="tr-TR" sz="6000" dirty="0"/>
              <a:t> </a:t>
            </a:r>
            <a:r>
              <a:rPr lang="tr-TR" sz="6000" dirty="0" err="1"/>
              <a:t>state</a:t>
            </a:r>
            <a:r>
              <a:rPr lang="tr-TR" sz="6000" dirty="0"/>
              <a:t> is not </a:t>
            </a:r>
            <a:r>
              <a:rPr lang="tr-TR" sz="6000" dirty="0" err="1"/>
              <a:t>synching</a:t>
            </a:r>
            <a:r>
              <a:rPr lang="tr-TR" sz="6000" dirty="0"/>
              <a:t> </a:t>
            </a:r>
            <a:r>
              <a:rPr lang="tr-TR" sz="6000" dirty="0" err="1"/>
              <a:t>through</a:t>
            </a:r>
            <a:r>
              <a:rPr lang="tr-TR" sz="6000" dirty="0"/>
              <a:t> </a:t>
            </a:r>
            <a:r>
              <a:rPr lang="tr-TR" sz="6000" dirty="0" err="1"/>
              <a:t>all</a:t>
            </a:r>
            <a:r>
              <a:rPr lang="tr-TR" sz="6000" dirty="0"/>
              <a:t> </a:t>
            </a:r>
            <a:r>
              <a:rPr lang="tr-TR" sz="6000" dirty="0" err="1"/>
              <a:t>players</a:t>
            </a:r>
            <a:r>
              <a:rPr lang="tr-TR" sz="6000" dirty="0"/>
              <a:t>?</a:t>
            </a:r>
          </a:p>
          <a:p>
            <a:pPr marL="457200" indent="-457200" algn="l">
              <a:buFont typeface="Arial" pitchFamily="34" charset="0"/>
              <a:buChar char="•"/>
            </a:pPr>
            <a:endParaRPr lang="tr-TR" sz="6000" dirty="0"/>
          </a:p>
          <a:p>
            <a:pPr marL="457200" indent="-457200" algn="l">
              <a:buFont typeface="Arial" pitchFamily="34" charset="0"/>
              <a:buChar char="•"/>
            </a:pPr>
            <a:r>
              <a:rPr lang="tr-TR" sz="6000" dirty="0" err="1"/>
              <a:t>Why</a:t>
            </a:r>
            <a:r>
              <a:rPr lang="tr-TR" sz="6000" dirty="0"/>
              <a:t> </a:t>
            </a:r>
            <a:r>
              <a:rPr lang="tr-TR" sz="6000" dirty="0" err="1"/>
              <a:t>the</a:t>
            </a:r>
            <a:r>
              <a:rPr lang="tr-TR" sz="6000" dirty="0"/>
              <a:t> </a:t>
            </a:r>
            <a:r>
              <a:rPr lang="tr-TR" sz="6000" dirty="0" err="1"/>
              <a:t>client</a:t>
            </a:r>
            <a:r>
              <a:rPr lang="tr-TR" sz="6000" dirty="0"/>
              <a:t> </a:t>
            </a:r>
            <a:r>
              <a:rPr lang="tr-TR" sz="6000" dirty="0" err="1"/>
              <a:t>player</a:t>
            </a:r>
            <a:r>
              <a:rPr lang="tr-TR" sz="6000" dirty="0"/>
              <a:t> can not </a:t>
            </a:r>
            <a:r>
              <a:rPr lang="tr-TR" sz="6000" dirty="0" err="1"/>
              <a:t>damage</a:t>
            </a:r>
            <a:r>
              <a:rPr lang="tr-TR" sz="6000" dirty="0"/>
              <a:t> </a:t>
            </a:r>
            <a:r>
              <a:rPr lang="tr-TR" sz="6000" dirty="0" err="1"/>
              <a:t>other</a:t>
            </a:r>
            <a:r>
              <a:rPr lang="tr-TR" sz="6000" dirty="0"/>
              <a:t> </a:t>
            </a:r>
            <a:r>
              <a:rPr lang="tr-TR" sz="6000" dirty="0" err="1"/>
              <a:t>players</a:t>
            </a:r>
            <a:r>
              <a:rPr lang="tr-TR" sz="6000" dirty="0" smtClean="0"/>
              <a:t>?</a:t>
            </a:r>
            <a:endParaRPr lang="tr-TR" sz="6000" dirty="0"/>
          </a:p>
        </p:txBody>
      </p:sp>
      <p:sp>
        <p:nvSpPr>
          <p:cNvPr id="45" name="AEVER"/>
          <p:cNvSpPr txBox="1"/>
          <p:nvPr/>
        </p:nvSpPr>
        <p:spPr>
          <a:xfrm>
            <a:off x="1962151" y="1147307"/>
            <a:ext cx="2055495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7200" cap="all" dirty="0"/>
              <a:t>COA MULTIPLAYER SUPPORT</a:t>
            </a:r>
            <a:endParaRPr lang="tr-TR" sz="7200" cap="all" dirty="0"/>
          </a:p>
        </p:txBody>
      </p:sp>
    </p:spTree>
    <p:extLst>
      <p:ext uri="{BB962C8B-B14F-4D97-AF65-F5344CB8AC3E}">
        <p14:creationId xmlns:p14="http://schemas.microsoft.com/office/powerpoint/2010/main" val="5730220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COA RUNNING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57041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tr-TR" sz="2800" dirty="0" err="1" smtClean="0"/>
              <a:t>CharacterMovementComponent</a:t>
            </a:r>
            <a:r>
              <a:rPr lang="tr-TR" sz="2800" dirty="0" smtClean="0"/>
              <a:t> </a:t>
            </a:r>
            <a:r>
              <a:rPr lang="tr-TR" sz="2800" dirty="0" err="1" smtClean="0"/>
              <a:t>and</a:t>
            </a:r>
            <a:r>
              <a:rPr lang="tr-TR" sz="2800" dirty="0" smtClean="0"/>
              <a:t> </a:t>
            </a:r>
            <a:r>
              <a:rPr lang="tr-TR" sz="2800" dirty="0" err="1" smtClean="0"/>
              <a:t>Character</a:t>
            </a:r>
            <a:r>
              <a:rPr lang="tr-TR" sz="2800" dirty="0" smtClean="0"/>
              <a:t> </a:t>
            </a:r>
            <a:r>
              <a:rPr lang="tr-TR" sz="2800" dirty="0" err="1" smtClean="0"/>
              <a:t>class</a:t>
            </a:r>
            <a:r>
              <a:rPr lang="tr-TR" sz="2800" dirty="0" smtClean="0"/>
              <a:t> </a:t>
            </a:r>
            <a:r>
              <a:rPr lang="tr-TR" sz="2800" dirty="0" err="1" smtClean="0"/>
              <a:t>handles</a:t>
            </a:r>
            <a:r>
              <a:rPr lang="tr-TR" sz="2800" dirty="0" smtClean="0"/>
              <a:t> </a:t>
            </a:r>
            <a:r>
              <a:rPr lang="tr-TR" sz="2800" dirty="0" err="1" smtClean="0"/>
              <a:t>movement</a:t>
            </a:r>
            <a:r>
              <a:rPr lang="tr-TR" sz="2800" dirty="0" smtClean="0"/>
              <a:t> </a:t>
            </a:r>
            <a:r>
              <a:rPr lang="tr-TR" sz="2800" dirty="0" err="1" smtClean="0"/>
              <a:t>and</a:t>
            </a:r>
            <a:r>
              <a:rPr lang="tr-TR" sz="2800" dirty="0" smtClean="0"/>
              <a:t> </a:t>
            </a:r>
            <a:r>
              <a:rPr lang="tr-TR" sz="2800" dirty="0" err="1" smtClean="0"/>
              <a:t>rotation</a:t>
            </a:r>
            <a:r>
              <a:rPr lang="tr-TR" sz="2800" dirty="0" smtClean="0"/>
              <a:t> </a:t>
            </a:r>
            <a:r>
              <a:rPr lang="tr-TR" sz="2800" dirty="0" err="1" smtClean="0"/>
              <a:t>updates</a:t>
            </a:r>
            <a:r>
              <a:rPr lang="tr-TR" sz="2800" dirty="0" smtClean="0"/>
              <a:t>.</a:t>
            </a:r>
          </a:p>
          <a:p>
            <a:endParaRPr lang="tr-TR" sz="2800" dirty="0"/>
          </a:p>
          <a:p>
            <a:r>
              <a:rPr lang="tr-TR" sz="2800" dirty="0" err="1" smtClean="0"/>
              <a:t>However</a:t>
            </a:r>
            <a:r>
              <a:rPr lang="tr-TR" sz="2800" dirty="0" smtClean="0"/>
              <a:t>, </a:t>
            </a:r>
            <a:r>
              <a:rPr lang="tr-TR" sz="2800" dirty="0" err="1" smtClean="0"/>
              <a:t>running</a:t>
            </a:r>
            <a:r>
              <a:rPr lang="tr-TR" sz="2800" dirty="0" smtClean="0"/>
              <a:t> is not </a:t>
            </a:r>
            <a:r>
              <a:rPr lang="tr-TR" sz="2800" dirty="0" err="1" smtClean="0"/>
              <a:t>supported</a:t>
            </a:r>
            <a:r>
              <a:rPr lang="tr-TR" sz="2800" dirty="0" smtClean="0"/>
              <a:t>… Yet..</a:t>
            </a:r>
          </a:p>
          <a:p>
            <a:endParaRPr lang="tr-TR" sz="2800" dirty="0"/>
          </a:p>
          <a:p>
            <a:pPr marL="457200" indent="-457200">
              <a:buFont typeface="Arial" pitchFamily="34" charset="0"/>
              <a:buChar char="•"/>
            </a:pPr>
            <a:r>
              <a:rPr lang="tr-TR" sz="2800" b="1" dirty="0" err="1" smtClean="0"/>
              <a:t>ChangeRunPressedStateServer</a:t>
            </a:r>
            <a:r>
              <a:rPr lang="tr-TR" sz="2800" b="1" dirty="0" smtClean="0"/>
              <a:t>()</a:t>
            </a:r>
            <a:r>
              <a:rPr lang="tr-TR" sz="2800" dirty="0" smtClean="0"/>
              <a:t> =&gt; </a:t>
            </a:r>
            <a:r>
              <a:rPr lang="tr-TR" sz="2800" dirty="0" err="1" smtClean="0"/>
              <a:t>Used</a:t>
            </a:r>
            <a:r>
              <a:rPr lang="tr-TR" sz="2800" dirty="0" smtClean="0"/>
              <a:t> </a:t>
            </a:r>
            <a:r>
              <a:rPr lang="tr-TR" sz="2800" dirty="0" err="1" smtClean="0"/>
              <a:t>by</a:t>
            </a:r>
            <a:r>
              <a:rPr lang="tr-TR" sz="2800" dirty="0" smtClean="0"/>
              <a:t> </a:t>
            </a:r>
            <a:r>
              <a:rPr lang="tr-TR" sz="2800" dirty="0" err="1" smtClean="0"/>
              <a:t>clients</a:t>
            </a:r>
            <a:r>
              <a:rPr lang="tr-TR" sz="2800" dirty="0" smtClean="0"/>
              <a:t> </a:t>
            </a:r>
            <a:r>
              <a:rPr lang="tr-TR" sz="2800" dirty="0" err="1" smtClean="0"/>
              <a:t>to</a:t>
            </a:r>
            <a:r>
              <a:rPr lang="tr-TR" sz="2800" dirty="0" smtClean="0"/>
              <a:t> ask server </a:t>
            </a:r>
            <a:r>
              <a:rPr lang="tr-TR" sz="2800" dirty="0" err="1" smtClean="0"/>
              <a:t>for</a:t>
            </a:r>
            <a:r>
              <a:rPr lang="tr-TR" sz="2800" dirty="0" smtClean="0"/>
              <a:t> </a:t>
            </a:r>
            <a:r>
              <a:rPr lang="tr-TR" sz="2800" dirty="0" err="1" smtClean="0"/>
              <a:t>permission</a:t>
            </a:r>
            <a:r>
              <a:rPr lang="tr-TR" sz="2800" dirty="0" smtClean="0"/>
              <a:t> </a:t>
            </a:r>
            <a:r>
              <a:rPr lang="tr-TR" sz="2800" dirty="0" err="1" smtClean="0"/>
              <a:t>to</a:t>
            </a:r>
            <a:r>
              <a:rPr lang="tr-TR" sz="2800" dirty="0" smtClean="0"/>
              <a:t> </a:t>
            </a:r>
            <a:r>
              <a:rPr lang="tr-TR" sz="2800" dirty="0" err="1" smtClean="0"/>
              <a:t>change</a:t>
            </a:r>
            <a:r>
              <a:rPr lang="tr-TR" sz="2800" dirty="0" smtClean="0"/>
              <a:t> </a:t>
            </a:r>
            <a:r>
              <a:rPr lang="tr-TR" sz="2800" dirty="0" err="1" smtClean="0"/>
              <a:t>into</a:t>
            </a:r>
            <a:r>
              <a:rPr lang="tr-TR" sz="2800" dirty="0" smtClean="0"/>
              <a:t> </a:t>
            </a:r>
            <a:r>
              <a:rPr lang="tr-TR" sz="2800" dirty="0" err="1" smtClean="0"/>
              <a:t>running</a:t>
            </a:r>
            <a:r>
              <a:rPr lang="tr-TR" sz="2800" dirty="0" smtClean="0"/>
              <a:t> </a:t>
            </a:r>
            <a:r>
              <a:rPr lang="tr-TR" sz="2800" dirty="0" err="1" smtClean="0"/>
              <a:t>mode</a:t>
            </a:r>
            <a:r>
              <a:rPr lang="tr-TR" sz="2800" dirty="0" smtClean="0"/>
              <a:t>.</a:t>
            </a:r>
          </a:p>
          <a:p>
            <a:pPr marL="457200" indent="-457200">
              <a:buFont typeface="Arial" pitchFamily="34" charset="0"/>
              <a:buChar char="•"/>
            </a:pPr>
            <a:endParaRPr lang="tr-TR" sz="2800" dirty="0"/>
          </a:p>
          <a:p>
            <a:pPr marL="457200" indent="-457200">
              <a:buFont typeface="Arial" pitchFamily="34" charset="0"/>
              <a:buChar char="•"/>
            </a:pPr>
            <a:r>
              <a:rPr lang="tr-TR" sz="2800" dirty="0" err="1" smtClean="0"/>
              <a:t>When</a:t>
            </a:r>
            <a:r>
              <a:rPr lang="tr-TR" sz="2800" dirty="0" smtClean="0"/>
              <a:t> </a:t>
            </a:r>
            <a:r>
              <a:rPr lang="tr-TR" sz="2800" dirty="0" err="1" smtClean="0"/>
              <a:t>the</a:t>
            </a:r>
            <a:r>
              <a:rPr lang="tr-TR" sz="2800" dirty="0" smtClean="0"/>
              <a:t> </a:t>
            </a:r>
            <a:r>
              <a:rPr lang="tr-TR" sz="2800" dirty="0" err="1" smtClean="0"/>
              <a:t>message</a:t>
            </a:r>
            <a:r>
              <a:rPr lang="tr-TR" sz="2800" dirty="0" smtClean="0"/>
              <a:t> (RPC) </a:t>
            </a:r>
            <a:r>
              <a:rPr lang="tr-TR" sz="2800" dirty="0" err="1" smtClean="0"/>
              <a:t>reaches</a:t>
            </a:r>
            <a:r>
              <a:rPr lang="tr-TR" sz="2800" dirty="0" smtClean="0"/>
              <a:t> at </a:t>
            </a:r>
            <a:r>
              <a:rPr lang="tr-TR" sz="2800" dirty="0" err="1" smtClean="0"/>
              <a:t>the</a:t>
            </a:r>
            <a:r>
              <a:rPr lang="tr-TR" sz="2800" dirty="0" smtClean="0"/>
              <a:t> server, server </a:t>
            </a:r>
            <a:r>
              <a:rPr lang="tr-TR" sz="2800" dirty="0" err="1" smtClean="0"/>
              <a:t>broadcasts</a:t>
            </a:r>
            <a:r>
              <a:rPr lang="tr-TR" sz="2800" dirty="0" smtClean="0"/>
              <a:t> </a:t>
            </a:r>
            <a:r>
              <a:rPr lang="tr-TR" sz="2800" dirty="0" err="1" smtClean="0"/>
              <a:t>every</a:t>
            </a:r>
            <a:r>
              <a:rPr lang="tr-TR" sz="2800" dirty="0" smtClean="0"/>
              <a:t> </a:t>
            </a:r>
            <a:r>
              <a:rPr lang="tr-TR" sz="2800" dirty="0" err="1" smtClean="0"/>
              <a:t>clients</a:t>
            </a:r>
            <a:r>
              <a:rPr lang="tr-TR" sz="2800" dirty="0" smtClean="0"/>
              <a:t> </a:t>
            </a:r>
            <a:r>
              <a:rPr lang="tr-TR" sz="2800" dirty="0" err="1" smtClean="0"/>
              <a:t>that</a:t>
            </a:r>
            <a:r>
              <a:rPr lang="tr-TR" sz="2800" dirty="0" smtClean="0"/>
              <a:t> </a:t>
            </a:r>
            <a:r>
              <a:rPr lang="tr-TR" sz="2800" dirty="0" err="1" smtClean="0"/>
              <a:t>the</a:t>
            </a:r>
            <a:r>
              <a:rPr lang="tr-TR" sz="2800" dirty="0" smtClean="0"/>
              <a:t> </a:t>
            </a:r>
            <a:r>
              <a:rPr lang="tr-TR" sz="2800" dirty="0" err="1" smtClean="0"/>
              <a:t>message</a:t>
            </a:r>
            <a:r>
              <a:rPr lang="tr-TR" sz="2800" dirty="0" smtClean="0"/>
              <a:t> </a:t>
            </a:r>
            <a:r>
              <a:rPr lang="tr-TR" sz="2800" dirty="0" err="1" smtClean="0"/>
              <a:t>sending</a:t>
            </a:r>
            <a:r>
              <a:rPr lang="tr-TR" sz="2800" dirty="0" smtClean="0"/>
              <a:t> </a:t>
            </a:r>
            <a:r>
              <a:rPr lang="tr-TR" sz="2800" dirty="0" err="1" smtClean="0"/>
              <a:t>client</a:t>
            </a:r>
            <a:r>
              <a:rPr lang="tr-TR" sz="2800" dirty="0" smtClean="0"/>
              <a:t> </a:t>
            </a:r>
            <a:r>
              <a:rPr lang="tr-TR" sz="2800" dirty="0" err="1" smtClean="0"/>
              <a:t>started</a:t>
            </a:r>
            <a:r>
              <a:rPr lang="tr-TR" sz="2800" dirty="0" smtClean="0"/>
              <a:t> </a:t>
            </a:r>
            <a:r>
              <a:rPr lang="tr-TR" sz="2800" dirty="0" err="1" smtClean="0"/>
              <a:t>running</a:t>
            </a:r>
            <a:r>
              <a:rPr lang="tr-TR" sz="2800" dirty="0"/>
              <a:t> </a:t>
            </a:r>
            <a:r>
              <a:rPr lang="tr-TR" sz="2800" dirty="0" err="1" smtClean="0"/>
              <a:t>by</a:t>
            </a:r>
            <a:r>
              <a:rPr lang="tr-TR" sz="2800" dirty="0" smtClean="0"/>
              <a:t> </a:t>
            </a:r>
            <a:r>
              <a:rPr lang="tr-TR" sz="2800" dirty="0" err="1" smtClean="0"/>
              <a:t>calling</a:t>
            </a:r>
            <a:r>
              <a:rPr lang="tr-TR" sz="2800" dirty="0" smtClean="0"/>
              <a:t> </a:t>
            </a:r>
            <a:r>
              <a:rPr lang="tr-TR" sz="2800" b="1" dirty="0" err="1" smtClean="0"/>
              <a:t>ChangeRunPressedStateMulti</a:t>
            </a:r>
            <a:r>
              <a:rPr lang="tr-TR" sz="2800" dirty="0" smtClean="0"/>
              <a:t>()</a:t>
            </a:r>
          </a:p>
          <a:p>
            <a:endParaRPr lang="tr-TR" sz="2800" dirty="0" smtClean="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04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322" t="22500" r="40729" b="29808"/>
          <a:stretch/>
        </p:blipFill>
        <p:spPr bwMode="auto">
          <a:xfrm>
            <a:off x="12953769" y="6324600"/>
            <a:ext cx="11430232" cy="739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500" t="40385" r="53542" b="34721"/>
          <a:stretch/>
        </p:blipFill>
        <p:spPr bwMode="auto">
          <a:xfrm>
            <a:off x="13430249" y="0"/>
            <a:ext cx="10953751" cy="616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5928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COA ATTACKING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tr-TR" sz="2800" dirty="0" err="1" smtClean="0"/>
              <a:t>We</a:t>
            </a:r>
            <a:r>
              <a:rPr lang="tr-TR" sz="2800" dirty="0" smtClean="0"/>
              <a:t> </a:t>
            </a:r>
            <a:r>
              <a:rPr lang="tr-TR" sz="2800" dirty="0" err="1" smtClean="0"/>
              <a:t>need</a:t>
            </a:r>
            <a:r>
              <a:rPr lang="tr-TR" sz="2800" dirty="0" smtClean="0"/>
              <a:t> </a:t>
            </a:r>
            <a:r>
              <a:rPr lang="tr-TR" sz="2800" dirty="0" err="1" smtClean="0"/>
              <a:t>to</a:t>
            </a:r>
            <a:r>
              <a:rPr lang="tr-TR" sz="2800" dirty="0" smtClean="0"/>
              <a:t> </a:t>
            </a:r>
            <a:r>
              <a:rPr lang="tr-TR" sz="2800" dirty="0" err="1" smtClean="0"/>
              <a:t>modify</a:t>
            </a:r>
            <a:r>
              <a:rPr lang="tr-TR" sz="2800" dirty="0" smtClean="0"/>
              <a:t> Attack </a:t>
            </a:r>
            <a:r>
              <a:rPr lang="tr-TR" sz="2800" dirty="0" err="1" smtClean="0"/>
              <a:t>state</a:t>
            </a:r>
            <a:r>
              <a:rPr lang="tr-TR" sz="2800" dirty="0" smtClean="0"/>
              <a:t> not </a:t>
            </a:r>
            <a:r>
              <a:rPr lang="tr-TR" sz="2800" dirty="0" err="1" smtClean="0"/>
              <a:t>to</a:t>
            </a:r>
            <a:r>
              <a:rPr lang="tr-TR" sz="2800" dirty="0" smtClean="0"/>
              <a:t> </a:t>
            </a:r>
            <a:r>
              <a:rPr lang="tr-TR" sz="2800" dirty="0" err="1" smtClean="0"/>
              <a:t>damage</a:t>
            </a:r>
            <a:r>
              <a:rPr lang="tr-TR" sz="2800" dirty="0" smtClean="0"/>
              <a:t> </a:t>
            </a:r>
            <a:r>
              <a:rPr lang="tr-TR" sz="2800" dirty="0" err="1" smtClean="0"/>
              <a:t>players</a:t>
            </a:r>
            <a:r>
              <a:rPr lang="tr-TR" sz="2800" dirty="0" smtClean="0"/>
              <a:t> on </a:t>
            </a:r>
            <a:r>
              <a:rPr lang="tr-TR" sz="2800" dirty="0" err="1" smtClean="0"/>
              <a:t>client</a:t>
            </a:r>
            <a:r>
              <a:rPr lang="tr-TR" sz="2800" dirty="0" smtClean="0"/>
              <a:t> </a:t>
            </a:r>
            <a:r>
              <a:rPr lang="tr-TR" sz="2800" dirty="0" err="1" smtClean="0"/>
              <a:t>side</a:t>
            </a:r>
            <a:r>
              <a:rPr lang="tr-TR" sz="2800" dirty="0" smtClean="0"/>
              <a:t>.</a:t>
            </a:r>
          </a:p>
          <a:p>
            <a:r>
              <a:rPr lang="tr-TR" sz="2800" dirty="0" err="1" smtClean="0"/>
              <a:t>It</a:t>
            </a:r>
            <a:r>
              <a:rPr lang="tr-TR" sz="2800" dirty="0" smtClean="0"/>
              <a:t> </a:t>
            </a:r>
            <a:r>
              <a:rPr lang="tr-TR" sz="2800" dirty="0" err="1" smtClean="0"/>
              <a:t>should</a:t>
            </a:r>
            <a:r>
              <a:rPr lang="tr-TR" sz="2800" dirty="0" smtClean="0"/>
              <a:t> be </a:t>
            </a:r>
            <a:r>
              <a:rPr lang="tr-TR" sz="2800" dirty="0" err="1" smtClean="0"/>
              <a:t>server’s</a:t>
            </a:r>
            <a:r>
              <a:rPr lang="tr-TR" sz="2800" dirty="0" smtClean="0"/>
              <a:t> </a:t>
            </a:r>
            <a:r>
              <a:rPr lang="tr-TR" sz="2800" dirty="0" err="1" smtClean="0"/>
              <a:t>duty</a:t>
            </a:r>
            <a:r>
              <a:rPr lang="tr-TR" sz="2800" dirty="0" smtClean="0"/>
              <a:t> </a:t>
            </a:r>
            <a:r>
              <a:rPr lang="tr-TR" sz="2800" dirty="0" err="1" smtClean="0"/>
              <a:t>to</a:t>
            </a:r>
            <a:r>
              <a:rPr lang="tr-TR" sz="2800" dirty="0" smtClean="0"/>
              <a:t> </a:t>
            </a:r>
            <a:r>
              <a:rPr lang="tr-TR" sz="2800" dirty="0" err="1" smtClean="0"/>
              <a:t>simulate</a:t>
            </a:r>
            <a:r>
              <a:rPr lang="tr-TR" sz="2800" dirty="0" smtClean="0"/>
              <a:t> </a:t>
            </a:r>
            <a:r>
              <a:rPr lang="tr-TR" sz="2800" dirty="0" err="1" smtClean="0"/>
              <a:t>the</a:t>
            </a:r>
            <a:r>
              <a:rPr lang="tr-TR" sz="2800" dirty="0" smtClean="0"/>
              <a:t> </a:t>
            </a:r>
            <a:r>
              <a:rPr lang="tr-TR" sz="2800" dirty="0" err="1" smtClean="0"/>
              <a:t>attack</a:t>
            </a:r>
            <a:r>
              <a:rPr lang="tr-TR" sz="2800" dirty="0" smtClean="0"/>
              <a:t> start-</a:t>
            </a:r>
            <a:r>
              <a:rPr lang="tr-TR" sz="2800" dirty="0" err="1" smtClean="0"/>
              <a:t>up</a:t>
            </a:r>
            <a:r>
              <a:rPr lang="tr-TR" sz="2800" dirty="0" smtClean="0"/>
              <a:t> </a:t>
            </a:r>
            <a:r>
              <a:rPr lang="tr-TR" sz="2800" dirty="0" err="1" smtClean="0"/>
              <a:t>timer</a:t>
            </a:r>
            <a:r>
              <a:rPr lang="tr-TR" sz="2800" dirty="0" smtClean="0"/>
              <a:t> </a:t>
            </a:r>
            <a:r>
              <a:rPr lang="tr-TR" sz="2800" dirty="0" err="1" smtClean="0"/>
              <a:t>and</a:t>
            </a:r>
            <a:r>
              <a:rPr lang="tr-TR" sz="2800" dirty="0" smtClean="0"/>
              <a:t> </a:t>
            </a:r>
            <a:r>
              <a:rPr lang="tr-TR" sz="2800" dirty="0" err="1" smtClean="0"/>
              <a:t>inflict</a:t>
            </a:r>
            <a:r>
              <a:rPr lang="tr-TR" sz="2800" dirty="0" smtClean="0"/>
              <a:t> </a:t>
            </a:r>
            <a:r>
              <a:rPr lang="tr-TR" sz="2800" dirty="0" err="1" smtClean="0"/>
              <a:t>the</a:t>
            </a:r>
            <a:r>
              <a:rPr lang="tr-TR" sz="2800" dirty="0" smtClean="0"/>
              <a:t> </a:t>
            </a:r>
            <a:r>
              <a:rPr lang="tr-TR" sz="2800" dirty="0" err="1" smtClean="0"/>
              <a:t>damage</a:t>
            </a:r>
            <a:r>
              <a:rPr lang="tr-TR" sz="2800" dirty="0" smtClean="0"/>
              <a:t> at </a:t>
            </a:r>
            <a:r>
              <a:rPr lang="tr-TR" sz="2800" dirty="0" err="1" smtClean="0"/>
              <a:t>any</a:t>
            </a:r>
            <a:r>
              <a:rPr lang="tr-TR" sz="2800" dirty="0" smtClean="0"/>
              <a:t> </a:t>
            </a:r>
            <a:r>
              <a:rPr lang="tr-TR" sz="2800" dirty="0" err="1" smtClean="0"/>
              <a:t>player</a:t>
            </a:r>
            <a:r>
              <a:rPr lang="tr-TR" sz="2800" dirty="0" smtClean="0"/>
              <a:t> </a:t>
            </a:r>
            <a:r>
              <a:rPr lang="tr-TR" sz="2800" dirty="0" err="1" smtClean="0"/>
              <a:t>and</a:t>
            </a:r>
            <a:r>
              <a:rPr lang="tr-TR" sz="2800" dirty="0" smtClean="0"/>
              <a:t> </a:t>
            </a:r>
            <a:r>
              <a:rPr lang="tr-TR" sz="2800" dirty="0" err="1" smtClean="0"/>
              <a:t>let</a:t>
            </a:r>
            <a:r>
              <a:rPr lang="tr-TR" sz="2800" dirty="0" smtClean="0"/>
              <a:t> </a:t>
            </a:r>
            <a:r>
              <a:rPr lang="tr-TR" sz="2800" dirty="0" err="1" smtClean="0"/>
              <a:t>all</a:t>
            </a:r>
            <a:r>
              <a:rPr lang="tr-TR" sz="2800" dirty="0" smtClean="0"/>
              <a:t> </a:t>
            </a:r>
            <a:r>
              <a:rPr lang="tr-TR" sz="2800" dirty="0" err="1" smtClean="0"/>
              <a:t>client</a:t>
            </a:r>
            <a:r>
              <a:rPr lang="tr-TR" sz="2800" dirty="0" smtClean="0"/>
              <a:t> </a:t>
            </a:r>
            <a:r>
              <a:rPr lang="tr-TR" sz="2800" dirty="0" err="1" smtClean="0"/>
              <a:t>know</a:t>
            </a:r>
            <a:r>
              <a:rPr lang="tr-TR" sz="2800" dirty="0" smtClean="0"/>
              <a:t> </a:t>
            </a:r>
            <a:r>
              <a:rPr lang="tr-TR" sz="2800" dirty="0" err="1" smtClean="0"/>
              <a:t>that</a:t>
            </a:r>
            <a:r>
              <a:rPr lang="tr-TR" sz="2800" dirty="0" smtClean="0"/>
              <a:t> a </a:t>
            </a:r>
            <a:r>
              <a:rPr lang="tr-TR" sz="2800" dirty="0" err="1" smtClean="0"/>
              <a:t>client</a:t>
            </a:r>
            <a:r>
              <a:rPr lang="tr-TR" sz="2800" dirty="0" smtClean="0"/>
              <a:t> is </a:t>
            </a:r>
            <a:r>
              <a:rPr lang="tr-TR" sz="2800" dirty="0" err="1" smtClean="0"/>
              <a:t>being</a:t>
            </a:r>
            <a:r>
              <a:rPr lang="tr-TR" sz="2800" dirty="0" smtClean="0"/>
              <a:t> </a:t>
            </a:r>
            <a:r>
              <a:rPr lang="tr-TR" sz="2800" dirty="0" err="1" smtClean="0"/>
              <a:t>damaged</a:t>
            </a:r>
            <a:r>
              <a:rPr lang="tr-TR" sz="2800" dirty="0" smtClean="0"/>
              <a:t> </a:t>
            </a:r>
            <a:r>
              <a:rPr lang="tr-TR" sz="2800" dirty="0" err="1" smtClean="0"/>
              <a:t>or</a:t>
            </a:r>
            <a:r>
              <a:rPr lang="tr-TR" sz="2800" dirty="0" smtClean="0"/>
              <a:t> </a:t>
            </a:r>
            <a:r>
              <a:rPr lang="tr-TR" sz="2800" dirty="0" err="1" smtClean="0"/>
              <a:t>getting</a:t>
            </a:r>
            <a:r>
              <a:rPr lang="tr-TR" sz="2800" dirty="0" smtClean="0"/>
              <a:t> </a:t>
            </a:r>
            <a:r>
              <a:rPr lang="tr-TR" sz="2800" dirty="0" err="1" smtClean="0"/>
              <a:t>killed</a:t>
            </a:r>
            <a:r>
              <a:rPr lang="tr-TR" sz="2800" dirty="0" smtClean="0"/>
              <a:t>.</a:t>
            </a:r>
          </a:p>
          <a:p>
            <a:endParaRPr lang="tr-TR" sz="2800" dirty="0" smtClean="0"/>
          </a:p>
          <a:p>
            <a:r>
              <a:rPr lang="tr-TR" sz="2800" b="1" dirty="0" smtClean="0"/>
              <a:t>SOLUTION:</a:t>
            </a:r>
          </a:p>
          <a:p>
            <a:endParaRPr lang="tr-TR" sz="2800" dirty="0"/>
          </a:p>
          <a:p>
            <a:r>
              <a:rPr lang="tr-TR" sz="2800" dirty="0" err="1" smtClean="0"/>
              <a:t>Likewise</a:t>
            </a:r>
            <a:r>
              <a:rPr lang="tr-TR" sz="2800" dirty="0" smtClean="0"/>
              <a:t>, </a:t>
            </a:r>
            <a:r>
              <a:rPr lang="tr-TR" sz="2800" dirty="0" err="1" smtClean="0"/>
              <a:t>we</a:t>
            </a:r>
            <a:r>
              <a:rPr lang="tr-TR" sz="2800" dirty="0" smtClean="0"/>
              <a:t> </a:t>
            </a:r>
            <a:r>
              <a:rPr lang="tr-TR" sz="2800" dirty="0" err="1" smtClean="0"/>
              <a:t>are</a:t>
            </a:r>
            <a:r>
              <a:rPr lang="tr-TR" sz="2800" dirty="0" smtClean="0"/>
              <a:t> </a:t>
            </a:r>
            <a:r>
              <a:rPr lang="tr-TR" sz="2800" dirty="0" err="1" smtClean="0"/>
              <a:t>going</a:t>
            </a:r>
            <a:r>
              <a:rPr lang="tr-TR" sz="2800" dirty="0" smtClean="0"/>
              <a:t> </a:t>
            </a:r>
            <a:r>
              <a:rPr lang="tr-TR" sz="2800" dirty="0" err="1" smtClean="0"/>
              <a:t>to</a:t>
            </a:r>
            <a:r>
              <a:rPr lang="tr-TR" sz="2800" dirty="0" smtClean="0"/>
              <a:t> </a:t>
            </a:r>
            <a:r>
              <a:rPr lang="tr-TR" sz="2800" dirty="0" err="1" smtClean="0"/>
              <a:t>add</a:t>
            </a:r>
            <a:r>
              <a:rPr lang="tr-TR" sz="2800" dirty="0" smtClean="0"/>
              <a:t> 2 </a:t>
            </a:r>
            <a:r>
              <a:rPr lang="tr-TR" sz="2800" dirty="0" err="1" smtClean="0"/>
              <a:t>new</a:t>
            </a:r>
            <a:r>
              <a:rPr lang="tr-TR" sz="2800" dirty="0" smtClean="0"/>
              <a:t> </a:t>
            </a:r>
            <a:r>
              <a:rPr lang="tr-TR" sz="2800" dirty="0" err="1" smtClean="0"/>
              <a:t>events</a:t>
            </a:r>
            <a:r>
              <a:rPr lang="tr-TR" sz="2800" dirty="0" smtClean="0"/>
              <a:t> </a:t>
            </a:r>
            <a:r>
              <a:rPr lang="tr-TR" sz="2800" dirty="0" err="1" smtClean="0"/>
              <a:t>with</a:t>
            </a:r>
            <a:r>
              <a:rPr lang="tr-TR" sz="2800" dirty="0" smtClean="0"/>
              <a:t> «Run on Server» </a:t>
            </a:r>
            <a:r>
              <a:rPr lang="tr-TR" sz="2800" dirty="0" err="1" smtClean="0"/>
              <a:t>and</a:t>
            </a:r>
            <a:r>
              <a:rPr lang="tr-TR" sz="2800" dirty="0" smtClean="0"/>
              <a:t> «Multicast» </a:t>
            </a:r>
            <a:r>
              <a:rPr lang="tr-TR" sz="2800" dirty="0" err="1" smtClean="0"/>
              <a:t>replication</a:t>
            </a:r>
            <a:r>
              <a:rPr lang="tr-TR" sz="2800" dirty="0" smtClean="0"/>
              <a:t> </a:t>
            </a:r>
            <a:r>
              <a:rPr lang="tr-TR" sz="2800" dirty="0" err="1" smtClean="0"/>
              <a:t>properties</a:t>
            </a:r>
            <a:r>
              <a:rPr lang="tr-TR" sz="2800" dirty="0" smtClean="0"/>
              <a:t>. </a:t>
            </a:r>
          </a:p>
          <a:p>
            <a:endParaRPr lang="tr-TR" sz="2800" dirty="0"/>
          </a:p>
          <a:p>
            <a:endParaRPr lang="tr-TR" sz="2800" dirty="0" smtClean="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15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667" t="17175" r="16354" b="21374"/>
          <a:stretch/>
        </p:blipFill>
        <p:spPr bwMode="auto">
          <a:xfrm>
            <a:off x="11325686" y="19658"/>
            <a:ext cx="13058314" cy="1369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75023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COA ATTACKING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658842"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tr-TR" sz="2800" dirty="0" err="1" smtClean="0"/>
              <a:t>We</a:t>
            </a:r>
            <a:r>
              <a:rPr lang="tr-TR" sz="2800" dirty="0" smtClean="0"/>
              <a:t> can </a:t>
            </a:r>
            <a:r>
              <a:rPr lang="tr-TR" sz="2800" dirty="0" err="1" smtClean="0"/>
              <a:t>prevent</a:t>
            </a:r>
            <a:r>
              <a:rPr lang="tr-TR" sz="2800" dirty="0" smtClean="0"/>
              <a:t> </a:t>
            </a:r>
            <a:r>
              <a:rPr lang="tr-TR" sz="2800" dirty="0" err="1" smtClean="0"/>
              <a:t>unnecessary</a:t>
            </a:r>
            <a:r>
              <a:rPr lang="tr-TR" sz="2800" dirty="0" smtClean="0"/>
              <a:t> </a:t>
            </a:r>
            <a:r>
              <a:rPr lang="tr-TR" sz="2800" dirty="0" err="1" smtClean="0"/>
              <a:t>OnAttack</a:t>
            </a:r>
            <a:r>
              <a:rPr lang="tr-TR" sz="2800" dirty="0" smtClean="0"/>
              <a:t> </a:t>
            </a:r>
            <a:r>
              <a:rPr lang="tr-TR" sz="2800" dirty="0" err="1" smtClean="0"/>
              <a:t>calls</a:t>
            </a:r>
            <a:r>
              <a:rPr lang="tr-TR" sz="2800" dirty="0" smtClean="0"/>
              <a:t> on </a:t>
            </a:r>
            <a:r>
              <a:rPr lang="tr-TR" sz="2800" dirty="0" err="1" smtClean="0"/>
              <a:t>clients</a:t>
            </a:r>
            <a:r>
              <a:rPr lang="tr-TR" sz="2800" dirty="0" smtClean="0"/>
              <a:t> </a:t>
            </a:r>
            <a:r>
              <a:rPr lang="tr-TR" sz="2800" dirty="0" err="1" smtClean="0"/>
              <a:t>by</a:t>
            </a:r>
            <a:r>
              <a:rPr lang="tr-TR" sz="2800" dirty="0" smtClean="0"/>
              <a:t> </a:t>
            </a:r>
            <a:r>
              <a:rPr lang="tr-TR" sz="2800" dirty="0" err="1" smtClean="0"/>
              <a:t>limiting</a:t>
            </a:r>
            <a:r>
              <a:rPr lang="tr-TR" sz="2800" dirty="0" smtClean="0"/>
              <a:t> </a:t>
            </a:r>
            <a:r>
              <a:rPr lang="tr-TR" sz="2800" dirty="0" err="1" smtClean="0"/>
              <a:t>the</a:t>
            </a:r>
            <a:r>
              <a:rPr lang="tr-TR" sz="2800" dirty="0" smtClean="0"/>
              <a:t> </a:t>
            </a:r>
            <a:r>
              <a:rPr lang="tr-TR" sz="2800" dirty="0" err="1" smtClean="0"/>
              <a:t>timer</a:t>
            </a:r>
            <a:r>
              <a:rPr lang="tr-TR" sz="2800" dirty="0" smtClean="0"/>
              <a:t> </a:t>
            </a:r>
            <a:r>
              <a:rPr lang="tr-TR" sz="2800" dirty="0" err="1" smtClean="0"/>
              <a:t>only</a:t>
            </a:r>
            <a:r>
              <a:rPr lang="tr-TR" sz="2800" dirty="0" smtClean="0"/>
              <a:t> start </a:t>
            </a:r>
            <a:r>
              <a:rPr lang="tr-TR" sz="2800" dirty="0" err="1" smtClean="0"/>
              <a:t>when</a:t>
            </a:r>
            <a:r>
              <a:rPr lang="tr-TR" sz="2800" dirty="0" smtClean="0"/>
              <a:t> </a:t>
            </a:r>
            <a:r>
              <a:rPr lang="tr-TR" sz="2800" dirty="0" err="1" smtClean="0"/>
              <a:t>the</a:t>
            </a:r>
            <a:r>
              <a:rPr lang="tr-TR" sz="2800" dirty="0" smtClean="0"/>
              <a:t> </a:t>
            </a:r>
            <a:r>
              <a:rPr lang="tr-TR" sz="2800" dirty="0" err="1" smtClean="0"/>
              <a:t>BaseCharacter</a:t>
            </a:r>
            <a:r>
              <a:rPr lang="tr-TR" sz="2800" dirty="0" smtClean="0"/>
              <a:t> </a:t>
            </a:r>
            <a:r>
              <a:rPr lang="tr-TR" sz="2800" b="1" dirty="0" err="1" smtClean="0"/>
              <a:t>HasAuthority</a:t>
            </a:r>
            <a:r>
              <a:rPr lang="tr-TR" sz="2800" b="1" dirty="0" smtClean="0"/>
              <a:t>().</a:t>
            </a:r>
            <a:r>
              <a:rPr lang="tr-TR" sz="2800" dirty="0" smtClean="0"/>
              <a:t> </a:t>
            </a:r>
            <a:r>
              <a:rPr lang="tr-TR" sz="2800" dirty="0" err="1" smtClean="0"/>
              <a:t>Which</a:t>
            </a:r>
            <a:r>
              <a:rPr lang="tr-TR" sz="2800" dirty="0" smtClean="0"/>
              <a:t> </a:t>
            </a:r>
            <a:r>
              <a:rPr lang="tr-TR" sz="2800" dirty="0" err="1" smtClean="0"/>
              <a:t>means</a:t>
            </a:r>
            <a:r>
              <a:rPr lang="tr-TR" sz="2800" dirty="0" smtClean="0"/>
              <a:t> </a:t>
            </a:r>
            <a:r>
              <a:rPr lang="tr-TR" sz="2800" dirty="0" err="1" smtClean="0"/>
              <a:t>only</a:t>
            </a:r>
            <a:r>
              <a:rPr lang="tr-TR" sz="2800" dirty="0" smtClean="0"/>
              <a:t> </a:t>
            </a:r>
            <a:r>
              <a:rPr lang="tr-TR" sz="2800" dirty="0" err="1" smtClean="0"/>
              <a:t>when</a:t>
            </a:r>
            <a:r>
              <a:rPr lang="tr-TR" sz="2800" dirty="0" smtClean="0"/>
              <a:t> </a:t>
            </a:r>
            <a:r>
              <a:rPr lang="tr-TR" sz="2800" dirty="0" err="1" smtClean="0"/>
              <a:t>run</a:t>
            </a:r>
            <a:r>
              <a:rPr lang="tr-TR" sz="2800" dirty="0" smtClean="0"/>
              <a:t> on </a:t>
            </a:r>
            <a:r>
              <a:rPr lang="tr-TR" sz="2800" dirty="0" err="1" smtClean="0"/>
              <a:t>the</a:t>
            </a:r>
            <a:r>
              <a:rPr lang="tr-TR" sz="2800" dirty="0" smtClean="0"/>
              <a:t> server.</a:t>
            </a:r>
          </a:p>
          <a:p>
            <a:endParaRPr lang="tr-TR" sz="2800" dirty="0"/>
          </a:p>
          <a:p>
            <a:r>
              <a:rPr lang="tr-TR" sz="2800" dirty="0" err="1" smtClean="0"/>
              <a:t>Dying</a:t>
            </a:r>
            <a:r>
              <a:rPr lang="tr-TR" sz="2800" dirty="0" smtClean="0"/>
              <a:t> is </a:t>
            </a:r>
            <a:r>
              <a:rPr lang="tr-TR" sz="2800" dirty="0" err="1" smtClean="0"/>
              <a:t>also</a:t>
            </a:r>
            <a:r>
              <a:rPr lang="tr-TR" sz="2800" dirty="0" smtClean="0"/>
              <a:t> </a:t>
            </a:r>
            <a:r>
              <a:rPr lang="tr-TR" sz="2800" dirty="0" err="1" smtClean="0"/>
              <a:t>determined</a:t>
            </a:r>
            <a:r>
              <a:rPr lang="tr-TR" sz="2800" dirty="0" smtClean="0"/>
              <a:t> </a:t>
            </a:r>
            <a:r>
              <a:rPr lang="tr-TR" sz="2800" dirty="0" err="1" smtClean="0"/>
              <a:t>by</a:t>
            </a:r>
            <a:r>
              <a:rPr lang="tr-TR" sz="2800" dirty="0" smtClean="0"/>
              <a:t> </a:t>
            </a:r>
            <a:r>
              <a:rPr lang="tr-TR" sz="2800" dirty="0" err="1" smtClean="0"/>
              <a:t>the</a:t>
            </a:r>
            <a:r>
              <a:rPr lang="tr-TR" sz="2800" dirty="0" smtClean="0"/>
              <a:t> server </a:t>
            </a:r>
            <a:r>
              <a:rPr lang="tr-TR" sz="2800" dirty="0" err="1" smtClean="0"/>
              <a:t>and</a:t>
            </a:r>
            <a:r>
              <a:rPr lang="tr-TR" sz="2800" dirty="0" smtClean="0"/>
              <a:t> </a:t>
            </a:r>
            <a:r>
              <a:rPr lang="tr-TR" sz="2800" dirty="0" err="1" smtClean="0"/>
              <a:t>broadcasted</a:t>
            </a:r>
            <a:r>
              <a:rPr lang="tr-TR" sz="2800" dirty="0" smtClean="0"/>
              <a:t> </a:t>
            </a:r>
            <a:r>
              <a:rPr lang="tr-TR" sz="2800" dirty="0" err="1" smtClean="0"/>
              <a:t>to</a:t>
            </a:r>
            <a:r>
              <a:rPr lang="tr-TR" sz="2800" dirty="0" smtClean="0"/>
              <a:t> </a:t>
            </a:r>
            <a:r>
              <a:rPr lang="tr-TR" sz="2800" dirty="0" err="1" smtClean="0"/>
              <a:t>all</a:t>
            </a:r>
            <a:r>
              <a:rPr lang="tr-TR" sz="2800" dirty="0" smtClean="0"/>
              <a:t> </a:t>
            </a:r>
            <a:r>
              <a:rPr lang="tr-TR" sz="2800" dirty="0" err="1" smtClean="0"/>
              <a:t>player</a:t>
            </a:r>
            <a:r>
              <a:rPr lang="tr-TR" sz="2800" dirty="0" smtClean="0"/>
              <a:t> </a:t>
            </a:r>
            <a:r>
              <a:rPr lang="tr-TR" sz="2800" dirty="0" err="1" smtClean="0"/>
              <a:t>with</a:t>
            </a:r>
            <a:r>
              <a:rPr lang="tr-TR" sz="2800" dirty="0" smtClean="0"/>
              <a:t> </a:t>
            </a:r>
            <a:r>
              <a:rPr lang="tr-TR" sz="2800" dirty="0" err="1" smtClean="0"/>
              <a:t>ChangeAnimStateMulti</a:t>
            </a:r>
            <a:r>
              <a:rPr lang="tr-TR" sz="2800" dirty="0" smtClean="0"/>
              <a:t>() </a:t>
            </a:r>
            <a:r>
              <a:rPr lang="tr-TR" sz="2800" dirty="0" err="1" smtClean="0"/>
              <a:t>event</a:t>
            </a:r>
            <a:r>
              <a:rPr lang="tr-TR" sz="2800" dirty="0" smtClean="0"/>
              <a:t>.</a:t>
            </a:r>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25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6" t="37143" r="28125" b="42500"/>
          <a:stretch/>
        </p:blipFill>
        <p:spPr bwMode="auto">
          <a:xfrm>
            <a:off x="8953500" y="0"/>
            <a:ext cx="15430500" cy="335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10287000" y="1116245"/>
            <a:ext cx="3048000" cy="628650"/>
          </a:xfrm>
          <a:prstGeom prst="ellipse">
            <a:avLst/>
          </a:prstGeom>
          <a:noFill/>
          <a:ln w="762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tr-TR"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2253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1250" t="44229" r="15938" b="21947"/>
          <a:stretch/>
        </p:blipFill>
        <p:spPr bwMode="auto">
          <a:xfrm>
            <a:off x="12992100" y="3568464"/>
            <a:ext cx="11391900" cy="640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4881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DEALING WITH LAG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9258792" cy="57041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Lag is a horrible thing if you have experienced it as a gamer. Dealing with it is also a nightmare if you’re a game programmer</a:t>
            </a:r>
            <a:r>
              <a:rPr lang="en-US" sz="2800" dirty="0" smtClean="0"/>
              <a:t>.</a:t>
            </a:r>
            <a:endParaRPr lang="tr-TR" sz="2800" dirty="0" smtClean="0"/>
          </a:p>
          <a:p>
            <a:endParaRPr lang="tr-TR" sz="2800" dirty="0"/>
          </a:p>
          <a:p>
            <a:r>
              <a:rPr lang="en-US" sz="2800" dirty="0" smtClean="0"/>
              <a:t>Lag is introduced by all the processing that goes on between you and the server. </a:t>
            </a:r>
            <a:endParaRPr lang="tr-TR" sz="2800" dirty="0" smtClean="0"/>
          </a:p>
          <a:p>
            <a:endParaRPr lang="tr-TR" sz="2800" dirty="0"/>
          </a:p>
          <a:p>
            <a:r>
              <a:rPr lang="en-US" sz="2800" dirty="0" smtClean="0"/>
              <a:t>Routers have to process and copy your packets around, the server itself needs to do calculations and then there’s that pesky speed of light! </a:t>
            </a:r>
            <a:endParaRPr lang="tr-TR" sz="2800" dirty="0" smtClean="0"/>
          </a:p>
          <a:p>
            <a:endParaRPr lang="tr-TR" sz="2800" dirty="0"/>
          </a:p>
          <a:p>
            <a:r>
              <a:rPr lang="en-US" sz="2800" dirty="0" smtClean="0"/>
              <a:t>So in practice, it might take 100ms (in the bad times) to get a reply from the server.</a:t>
            </a:r>
            <a:endParaRPr lang="tr-TR" sz="2800" dirty="0" smtClean="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3556" name="Picture 4" descr="UdemyC++UE_Lag.jpg"/>
          <p:cNvPicPr>
            <a:picLocks noChangeAspect="1" noChangeArrowheads="1"/>
          </p:cNvPicPr>
          <p:nvPr/>
        </p:nvPicPr>
        <p:blipFill rotWithShape="1">
          <a:blip r:embed="rId3">
            <a:extLst>
              <a:ext uri="{28A0092B-C50C-407E-A947-70E740481C1C}">
                <a14:useLocalDpi xmlns:a14="http://schemas.microsoft.com/office/drawing/2010/main" val="0"/>
              </a:ext>
            </a:extLst>
          </a:blip>
          <a:srcRect b="8396"/>
          <a:stretch/>
        </p:blipFill>
        <p:spPr bwMode="auto">
          <a:xfrm>
            <a:off x="11844933" y="182950"/>
            <a:ext cx="12330009" cy="6350123"/>
          </a:xfrm>
          <a:prstGeom prst="rect">
            <a:avLst/>
          </a:prstGeom>
          <a:noFill/>
          <a:extLst>
            <a:ext uri="{909E8E84-426E-40DD-AFC4-6F175D3DCCD1}">
              <a14:hiddenFill xmlns:a14="http://schemas.microsoft.com/office/drawing/2010/main">
                <a:solidFill>
                  <a:srgbClr val="FFFFFF"/>
                </a:solidFill>
              </a14:hiddenFill>
            </a:ext>
          </a:extLst>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2053991" y="7143750"/>
            <a:ext cx="12120951"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100ms </a:t>
            </a:r>
            <a:r>
              <a:rPr lang="en-US" sz="2800" dirty="0"/>
              <a:t>is an unacceptable delay between pressing a key and seeing the results of your actions. It makes games unplayable. For this reason, there are lots of techniques that can be used to make sure the clients see a much smoother and lag free view of the game. Which technique you use depends on the gameplay experience you want to create, as all of them require some trade-offs</a:t>
            </a:r>
            <a:r>
              <a:rPr lang="en-US" sz="2800" dirty="0" smtClean="0"/>
              <a:t>.</a:t>
            </a:r>
            <a:endParaRPr lang="tr-TR" sz="2800" dirty="0" smtClean="0"/>
          </a:p>
          <a:p>
            <a:endParaRPr lang="en-US" sz="2800" dirty="0"/>
          </a:p>
        </p:txBody>
      </p:sp>
    </p:spTree>
    <p:extLst>
      <p:ext uri="{BB962C8B-B14F-4D97-AF65-F5344CB8AC3E}">
        <p14:creationId xmlns:p14="http://schemas.microsoft.com/office/powerpoint/2010/main" val="34304089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010156"/>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LAGGY BEHAVIOUR TESTING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433390"/>
            <a:ext cx="9258792"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fact, the </a:t>
            </a:r>
            <a:r>
              <a:rPr lang="en-US" sz="2800" b="1" dirty="0" err="1"/>
              <a:t>CharacterMovementComponent</a:t>
            </a:r>
            <a:r>
              <a:rPr lang="en-US" sz="2800" dirty="0"/>
              <a:t> implements one of these techniques to ensure the FPS example works exceptionally well, even with high lag. </a:t>
            </a:r>
            <a:endParaRPr lang="tr-TR" sz="2800" dirty="0" smtClean="0"/>
          </a:p>
          <a:p>
            <a:endParaRPr lang="tr-TR" sz="2800" dirty="0"/>
          </a:p>
          <a:p>
            <a:r>
              <a:rPr lang="en-US" sz="2800" dirty="0" smtClean="0"/>
              <a:t>However</a:t>
            </a:r>
            <a:r>
              <a:rPr lang="en-US" sz="2800" dirty="0"/>
              <a:t>, if you want a custom type of movement, you will need to know how to implement these for yourself.</a:t>
            </a:r>
            <a:endParaRPr lang="tr-TR" sz="2800" dirty="0"/>
          </a:p>
        </p:txBody>
      </p:sp>
      <p:sp>
        <p:nvSpPr>
          <p:cNvPr id="16" name="Rectangle"/>
          <p:cNvSpPr/>
          <p:nvPr/>
        </p:nvSpPr>
        <p:spPr>
          <a:xfrm>
            <a:off x="1752108" y="597832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355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923" t="21382" r="35359"/>
          <a:stretch/>
        </p:blipFill>
        <p:spPr bwMode="auto">
          <a:xfrm>
            <a:off x="11747745" y="0"/>
            <a:ext cx="12636255" cy="137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8970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3069901"/>
            <a:ext cx="12700000"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To add multiplayer functionality to your game, it's important to understand the roles of the major gameplay classes that are provided by the engine and how they work together - and especially, how they work in a multiplayer context</a:t>
            </a:r>
            <a:r>
              <a:rPr lang="en-US" sz="2800" dirty="0" smtClean="0"/>
              <a:t>:</a:t>
            </a:r>
            <a:endParaRPr lang="tr-TR" sz="2800" dirty="0" smtClean="0"/>
          </a:p>
          <a:p>
            <a:endParaRPr lang="en-US" sz="2800" dirty="0"/>
          </a:p>
          <a:p>
            <a:pPr marL="457200" indent="-457200">
              <a:buFont typeface="Arial" pitchFamily="34" charset="0"/>
              <a:buChar char="•"/>
            </a:pPr>
            <a:r>
              <a:rPr lang="en-US" sz="2800" dirty="0" err="1"/>
              <a:t>GameInstance</a:t>
            </a:r>
            <a:endParaRPr lang="en-US" sz="2800" dirty="0"/>
          </a:p>
          <a:p>
            <a:pPr marL="457200" indent="-457200">
              <a:buFont typeface="Arial" pitchFamily="34" charset="0"/>
              <a:buChar char="•"/>
            </a:pPr>
            <a:r>
              <a:rPr lang="en-US" sz="2800" dirty="0" err="1"/>
              <a:t>GameMode</a:t>
            </a:r>
            <a:endParaRPr lang="en-US" sz="2800" dirty="0"/>
          </a:p>
          <a:p>
            <a:pPr marL="457200" indent="-457200">
              <a:buFont typeface="Arial" pitchFamily="34" charset="0"/>
              <a:buChar char="•"/>
            </a:pPr>
            <a:r>
              <a:rPr lang="en-US" sz="2800" dirty="0" err="1"/>
              <a:t>GameState</a:t>
            </a:r>
            <a:endParaRPr lang="en-US" sz="2800" dirty="0"/>
          </a:p>
          <a:p>
            <a:pPr marL="457200" indent="-457200">
              <a:buFont typeface="Arial" pitchFamily="34" charset="0"/>
              <a:buChar char="•"/>
            </a:pPr>
            <a:r>
              <a:rPr lang="en-US" sz="2800" dirty="0"/>
              <a:t>Pawn (and Character, which inherits from Pawn)</a:t>
            </a:r>
          </a:p>
          <a:p>
            <a:pPr marL="457200" indent="-457200">
              <a:buFont typeface="Arial" pitchFamily="34" charset="0"/>
              <a:buChar char="•"/>
            </a:pPr>
            <a:r>
              <a:rPr lang="en-US" sz="2800" dirty="0" err="1"/>
              <a:t>PlayerController</a:t>
            </a:r>
            <a:endParaRPr lang="en-US" sz="2800" dirty="0"/>
          </a:p>
          <a:p>
            <a:pPr marL="457200" indent="-457200">
              <a:buFont typeface="Arial" pitchFamily="34" charset="0"/>
              <a:buChar char="•"/>
            </a:pPr>
            <a:r>
              <a:rPr lang="en-US" sz="2800" dirty="0" err="1"/>
              <a:t>PlayerState</a:t>
            </a:r>
            <a:endParaRPr lang="en-US" sz="2800" dirty="0"/>
          </a:p>
        </p:txBody>
      </p:sp>
      <p:sp>
        <p:nvSpPr>
          <p:cNvPr id="686" name="Just like flower porcelain  You’re like a moon that  awaken to say hello So beautiful and bright that you make me content to play it  world"/>
          <p:cNvSpPr txBox="1"/>
          <p:nvPr/>
        </p:nvSpPr>
        <p:spPr>
          <a:xfrm>
            <a:off x="1903990" y="3745780"/>
            <a:ext cx="6973310" cy="24109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tr-TR" b="0" dirty="0" err="1"/>
              <a:t>Gameplay</a:t>
            </a:r>
            <a:r>
              <a:rPr lang="tr-TR" b="0" dirty="0"/>
              <a:t> </a:t>
            </a:r>
            <a:r>
              <a:rPr lang="tr-TR" b="0" dirty="0" err="1"/>
              <a:t>framework</a:t>
            </a:r>
            <a:r>
              <a:rPr lang="tr-TR" b="0" dirty="0"/>
              <a:t> </a:t>
            </a:r>
            <a:r>
              <a:rPr lang="tr-TR" b="0" dirty="0" err="1"/>
              <a:t>review</a:t>
            </a:r>
            <a:endParaRPr lang="tr-TR" b="0" dirty="0"/>
          </a:p>
          <a:p>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24437383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681300" y="4016570"/>
            <a:ext cx="9819899" cy="2410916"/>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HOMEWORK: </a:t>
            </a:r>
            <a:endParaRPr dirty="0"/>
          </a:p>
          <a:p>
            <a:pPr marL="0" marR="0" lvl="0" indent="0" algn="l" rtl="0">
              <a:lnSpc>
                <a:spcPct val="100000"/>
              </a:lnSpc>
              <a:spcBef>
                <a:spcPts val="0"/>
              </a:spcBef>
              <a:spcAft>
                <a:spcPts val="0"/>
              </a:spcAft>
              <a:buClr>
                <a:srgbClr val="000000"/>
              </a:buClr>
              <a:buSzPts val="5000"/>
              <a:buFont typeface="Helvetica Neue"/>
              <a:buNone/>
            </a:pPr>
            <a:r>
              <a:rPr lang="tr-TR" dirty="0" smtClean="0">
                <a:latin typeface="Helvetica Neue"/>
                <a:ea typeface="Helvetica Neue"/>
                <a:cs typeface="Helvetica Neue"/>
                <a:sym typeface="Helvetica Neue"/>
              </a:rPr>
              <a:t>STAMINA SYSTEM REPLICATED BY THE SERVER</a:t>
            </a:r>
            <a:endParaRPr sz="5000"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6975542"/>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7" name="Google Shape;597;p44"/>
          <p:cNvSpPr/>
          <p:nvPr/>
        </p:nvSpPr>
        <p:spPr>
          <a:xfrm>
            <a:off x="13544550" y="558800"/>
            <a:ext cx="10572750" cy="2595582"/>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HINTS:</a:t>
            </a:r>
            <a:endParaRPr dirty="0" smtClean="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algn="l">
              <a:buClr>
                <a:srgbClr val="000000"/>
              </a:buClr>
              <a:buSzPts val="2800"/>
            </a:pPr>
            <a:r>
              <a:rPr lang="tr-TR" sz="2800" dirty="0" err="1" smtClean="0">
                <a:latin typeface="Helvetica Neue"/>
                <a:ea typeface="Helvetica Neue"/>
                <a:cs typeface="Helvetica Neue"/>
                <a:sym typeface="Helvetica Neue"/>
              </a:rPr>
              <a:t>Consider</a:t>
            </a:r>
            <a:r>
              <a:rPr lang="tr-TR" sz="2800" dirty="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implementing</a:t>
            </a:r>
            <a:r>
              <a:rPr lang="tr-TR" sz="2800" dirty="0" smtClean="0">
                <a:latin typeface="Helvetica Neue"/>
                <a:ea typeface="Helvetica Neue"/>
                <a:cs typeface="Helvetica Neue"/>
                <a:sym typeface="Helvetica Neue"/>
              </a:rPr>
              <a:t> a server-</a:t>
            </a:r>
            <a:r>
              <a:rPr lang="tr-TR" sz="2800" dirty="0" err="1" smtClean="0">
                <a:latin typeface="Helvetica Neue"/>
                <a:ea typeface="Helvetica Neue"/>
                <a:cs typeface="Helvetica Neue"/>
                <a:sym typeface="Helvetica Neue"/>
              </a:rPr>
              <a:t>client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version</a:t>
            </a:r>
            <a:r>
              <a:rPr lang="tr-TR" sz="2800" dirty="0" smtClean="0">
                <a:latin typeface="Helvetica Neue"/>
                <a:ea typeface="Helvetica Neue"/>
                <a:cs typeface="Helvetica Neue"/>
                <a:sym typeface="Helvetica Neue"/>
              </a:rPr>
              <a:t> of </a:t>
            </a:r>
            <a:r>
              <a:rPr lang="tr-TR" sz="2800" dirty="0" err="1" smtClean="0">
                <a:latin typeface="Helvetica Neue"/>
                <a:ea typeface="Helvetica Neue"/>
                <a:cs typeface="Helvetica Neue"/>
                <a:sym typeface="Helvetica Neue"/>
              </a:rPr>
              <a:t>UpdateMovement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params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replacing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ChangeRunPressedServer</a:t>
            </a:r>
            <a:r>
              <a:rPr lang="tr-TR" sz="2800" dirty="0" smtClean="0">
                <a:latin typeface="Helvetica Neue"/>
                <a:ea typeface="Helvetica Neue"/>
                <a:cs typeface="Helvetica Neue"/>
                <a:sym typeface="Helvetica Neue"/>
              </a:rPr>
              <a:t>/Multi() </a:t>
            </a:r>
            <a:r>
              <a:rPr lang="tr-TR" sz="2800" dirty="0" err="1" smtClean="0">
                <a:latin typeface="Helvetica Neue"/>
                <a:ea typeface="Helvetica Neue"/>
                <a:cs typeface="Helvetica Neue"/>
                <a:sym typeface="Helvetica Neue"/>
              </a:rPr>
              <a:t>function</a:t>
            </a:r>
            <a:r>
              <a:rPr lang="tr-TR" sz="2800" dirty="0" smtClean="0">
                <a:latin typeface="Helvetica Neue"/>
                <a:ea typeface="Helvetica Neue"/>
                <a:cs typeface="Helvetica Neue"/>
                <a:sym typeface="Helvetica Neue"/>
              </a:rPr>
              <a:t>.</a:t>
            </a:r>
            <a:endParaRPr lang="tr-TR" sz="5000" b="1" i="0" u="none" strike="noStrike" cap="none" dirty="0" smtClean="0">
              <a:solidFill>
                <a:srgbClr val="000000"/>
              </a:solidFill>
              <a:latin typeface="Helvetica Neue"/>
              <a:ea typeface="Helvetica Neue"/>
              <a:cs typeface="Helvetica Neue"/>
              <a:sym typeface="Helvetica Neue"/>
            </a:endParaRPr>
          </a:p>
        </p:txBody>
      </p:sp>
      <p:sp>
        <p:nvSpPr>
          <p:cNvPr id="10" name="Google Shape;597;p44"/>
          <p:cNvSpPr/>
          <p:nvPr/>
        </p:nvSpPr>
        <p:spPr>
          <a:xfrm>
            <a:off x="1569635" y="7349298"/>
            <a:ext cx="10205628" cy="3795911"/>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REQUIREMENTS:</a:t>
            </a:r>
            <a:endParaRPr dirty="0" smtClean="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Implement</a:t>
            </a:r>
            <a:r>
              <a:rPr lang="tr-TR" sz="2800" dirty="0" smtClean="0">
                <a:latin typeface="Helvetica Neue"/>
                <a:ea typeface="Helvetica Neue"/>
                <a:cs typeface="Helvetica Neue"/>
                <a:sym typeface="Helvetica Neue"/>
              </a:rPr>
              <a:t> server </a:t>
            </a:r>
            <a:r>
              <a:rPr lang="tr-TR" sz="2800" dirty="0" err="1" smtClean="0">
                <a:latin typeface="Helvetica Neue"/>
                <a:ea typeface="Helvetica Neue"/>
                <a:cs typeface="Helvetica Neue"/>
                <a:sym typeface="Helvetica Neue"/>
              </a:rPr>
              <a:t>supervised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running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attacking</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Make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stamina</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system</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also</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computed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replicated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to</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all</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clients</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smtClean="0">
                <a:latin typeface="Helvetica Neue"/>
                <a:ea typeface="Helvetica Neue"/>
                <a:cs typeface="Helvetica Neue"/>
                <a:sym typeface="Helvetica Neue"/>
              </a:rPr>
              <a:t>Test </a:t>
            </a:r>
            <a:r>
              <a:rPr lang="tr-TR" sz="2800" dirty="0" err="1" smtClean="0">
                <a:latin typeface="Helvetica Neue"/>
                <a:ea typeface="Helvetica Neue"/>
                <a:cs typeface="Helvetica Neue"/>
                <a:sym typeface="Helvetica Neue"/>
              </a:rPr>
              <a:t>with</a:t>
            </a:r>
            <a:r>
              <a:rPr lang="tr-TR" sz="2800" dirty="0" smtClean="0">
                <a:latin typeface="Helvetica Neue"/>
                <a:ea typeface="Helvetica Neue"/>
                <a:cs typeface="Helvetica Neue"/>
                <a:sym typeface="Helvetica Neue"/>
              </a:rPr>
              <a:t> 4 </a:t>
            </a:r>
            <a:r>
              <a:rPr lang="tr-TR" sz="2800" dirty="0" err="1" smtClean="0">
                <a:latin typeface="Helvetica Neue"/>
                <a:ea typeface="Helvetica Neue"/>
                <a:cs typeface="Helvetica Neue"/>
                <a:sym typeface="Helvetica Neue"/>
              </a:rPr>
              <a:t>players</a:t>
            </a:r>
            <a:r>
              <a:rPr lang="tr-TR" sz="2800" dirty="0" smtClean="0">
                <a:latin typeface="Helvetica Neue"/>
                <a:ea typeface="Helvetica Neue"/>
                <a:cs typeface="Helvetica Neue"/>
                <a:sym typeface="Helvetica Neue"/>
              </a:rPr>
              <a:t>.</a:t>
            </a: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5000" i="0" u="none" strike="noStrike" cap="none"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1487811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4"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30150732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dirty="0" err="1"/>
              <a:t>GameInstance</a:t>
            </a:r>
            <a:r>
              <a:rPr lang="en-US" sz="2800" dirty="0"/>
              <a:t> exists for the duration of the engine's session, meaning that it is created when the engine starts up and not destroyed or replaced until the engine shuts down. </a:t>
            </a:r>
            <a:endParaRPr lang="tr-TR" sz="2800" dirty="0" smtClean="0"/>
          </a:p>
          <a:p>
            <a:endParaRPr lang="tr-TR" sz="2800" dirty="0"/>
          </a:p>
          <a:p>
            <a:r>
              <a:rPr lang="en-US" sz="2800" dirty="0" smtClean="0"/>
              <a:t>A </a:t>
            </a:r>
            <a:r>
              <a:rPr lang="en-US" sz="2800" dirty="0"/>
              <a:t>separate </a:t>
            </a:r>
            <a:r>
              <a:rPr lang="en-US" sz="2800" dirty="0" err="1"/>
              <a:t>GameInstance</a:t>
            </a:r>
            <a:r>
              <a:rPr lang="en-US" sz="2800" dirty="0"/>
              <a:t> exists on the server and on each client, and these instances do not communicate with each other. </a:t>
            </a:r>
            <a:endParaRPr lang="tr-TR" sz="2800" dirty="0" smtClean="0"/>
          </a:p>
          <a:p>
            <a:endParaRPr lang="tr-TR" sz="2800" dirty="0"/>
          </a:p>
          <a:p>
            <a:r>
              <a:rPr lang="en-US" sz="2800" dirty="0" smtClean="0"/>
              <a:t>Because </a:t>
            </a:r>
            <a:r>
              <a:rPr lang="en-US" sz="2800" dirty="0"/>
              <a:t>the </a:t>
            </a:r>
            <a:r>
              <a:rPr lang="en-US" sz="2800" dirty="0" err="1"/>
              <a:t>GameInstance</a:t>
            </a:r>
            <a:r>
              <a:rPr lang="en-US" sz="2800" dirty="0"/>
              <a:t> exists outside of the game session and is the only game structure that exists across level loads, it is a good place to store certain types of persistent data, such </a:t>
            </a:r>
            <a:r>
              <a:rPr lang="en-US" sz="2800" dirty="0" smtClean="0"/>
              <a:t>as</a:t>
            </a:r>
            <a:r>
              <a:rPr lang="tr-TR" sz="2800" dirty="0" smtClean="0"/>
              <a:t>:</a:t>
            </a:r>
          </a:p>
          <a:p>
            <a:endParaRPr lang="tr-TR" sz="2800" dirty="0"/>
          </a:p>
          <a:p>
            <a:pPr marL="457200" indent="-457200">
              <a:buFont typeface="Arial" pitchFamily="34" charset="0"/>
              <a:buChar char="•"/>
            </a:pPr>
            <a:r>
              <a:rPr lang="tr-TR" sz="2800" dirty="0"/>
              <a:t>L</a:t>
            </a:r>
            <a:r>
              <a:rPr lang="en-US" sz="2800" dirty="0" err="1" smtClean="0"/>
              <a:t>ifetime</a:t>
            </a:r>
            <a:r>
              <a:rPr lang="en-US" sz="2800" dirty="0" smtClean="0"/>
              <a:t> </a:t>
            </a:r>
            <a:r>
              <a:rPr lang="en-US" sz="2800" dirty="0"/>
              <a:t>player statistics (e.g. total number of games </a:t>
            </a:r>
            <a:r>
              <a:rPr lang="en-US" sz="2800" dirty="0" smtClean="0"/>
              <a:t>won)</a:t>
            </a:r>
            <a:endParaRPr lang="tr-TR" sz="2800" dirty="0" smtClean="0"/>
          </a:p>
          <a:p>
            <a:pPr marL="457200" indent="-457200">
              <a:buFont typeface="Arial" pitchFamily="34" charset="0"/>
              <a:buChar char="•"/>
            </a:pPr>
            <a:r>
              <a:rPr lang="tr-TR" sz="2800" dirty="0"/>
              <a:t>A</a:t>
            </a:r>
            <a:r>
              <a:rPr lang="en-US" sz="2800" dirty="0" err="1" smtClean="0"/>
              <a:t>ccount</a:t>
            </a:r>
            <a:r>
              <a:rPr lang="en-US" sz="2800" dirty="0" smtClean="0"/>
              <a:t> </a:t>
            </a:r>
            <a:r>
              <a:rPr lang="en-US" sz="2800" dirty="0"/>
              <a:t>information (e.g. locked/unlocked status of special </a:t>
            </a:r>
            <a:r>
              <a:rPr lang="en-US" sz="2800" dirty="0" smtClean="0"/>
              <a:t>items</a:t>
            </a:r>
            <a:r>
              <a:rPr lang="tr-TR" sz="2800" dirty="0" smtClean="0"/>
              <a:t>)</a:t>
            </a:r>
          </a:p>
          <a:p>
            <a:pPr marL="457200" indent="-457200">
              <a:buFont typeface="Arial" pitchFamily="34" charset="0"/>
              <a:buChar char="•"/>
            </a:pPr>
            <a:r>
              <a:rPr lang="tr-TR" sz="2800" dirty="0"/>
              <a:t>L</a:t>
            </a:r>
            <a:r>
              <a:rPr lang="en-US" sz="2800" dirty="0" err="1" smtClean="0"/>
              <a:t>ist</a:t>
            </a:r>
            <a:r>
              <a:rPr lang="en-US" sz="2800" dirty="0" smtClean="0"/>
              <a:t> </a:t>
            </a:r>
            <a:r>
              <a:rPr lang="en-US" sz="2800" dirty="0"/>
              <a:t>of maps to rotate through in a competitive </a:t>
            </a:r>
            <a:r>
              <a:rPr lang="en-US" sz="2800" dirty="0" smtClean="0"/>
              <a:t>game</a:t>
            </a:r>
            <a:r>
              <a:rPr lang="tr-TR" sz="2800" dirty="0" smtClean="0"/>
              <a:t> UT.</a:t>
            </a:r>
          </a:p>
          <a:p>
            <a:pPr marL="457200" indent="-457200">
              <a:buFont typeface="Arial" pitchFamily="34" charset="0"/>
              <a:buChar char="•"/>
            </a:pPr>
            <a:r>
              <a:rPr lang="tr-TR" sz="2800" dirty="0" err="1" smtClean="0"/>
              <a:t>Character</a:t>
            </a:r>
            <a:r>
              <a:rPr lang="tr-TR" sz="2800" dirty="0" smtClean="0"/>
              <a:t> </a:t>
            </a:r>
            <a:r>
              <a:rPr lang="tr-TR" sz="2800" dirty="0" err="1" smtClean="0"/>
              <a:t>creation</a:t>
            </a:r>
            <a:r>
              <a:rPr lang="tr-TR" sz="2800" dirty="0" smtClean="0"/>
              <a:t> </a:t>
            </a:r>
            <a:r>
              <a:rPr lang="tr-TR" sz="2800" dirty="0" err="1" smtClean="0"/>
              <a:t>related</a:t>
            </a:r>
            <a:r>
              <a:rPr lang="tr-TR" sz="2800" dirty="0" smtClean="0"/>
              <a:t> data </a:t>
            </a:r>
            <a:r>
              <a:rPr lang="tr-TR" sz="2800" dirty="0" err="1" smtClean="0"/>
              <a:t>and</a:t>
            </a:r>
            <a:r>
              <a:rPr lang="tr-TR" sz="2800" dirty="0" smtClean="0"/>
              <a:t> </a:t>
            </a:r>
            <a:r>
              <a:rPr lang="tr-TR" sz="2800" dirty="0" err="1" smtClean="0"/>
              <a:t>stats</a:t>
            </a:r>
            <a:r>
              <a:rPr lang="tr-TR"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GameInstance</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572" y="5790250"/>
            <a:ext cx="7782686" cy="79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86980" r="31978"/>
          <a:stretch/>
        </p:blipFill>
        <p:spPr bwMode="auto">
          <a:xfrm>
            <a:off x="9161257" y="11925300"/>
            <a:ext cx="15222743" cy="183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9049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828944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err="1"/>
              <a:t>GameMode</a:t>
            </a:r>
            <a:r>
              <a:rPr lang="en-US" sz="2800" dirty="0"/>
              <a:t> object only exists on the server. </a:t>
            </a:r>
            <a:endParaRPr lang="tr-TR" sz="2800" dirty="0" smtClean="0"/>
          </a:p>
          <a:p>
            <a:endParaRPr lang="tr-TR" sz="2800" dirty="0"/>
          </a:p>
          <a:p>
            <a:r>
              <a:rPr lang="en-US" sz="2800" dirty="0" smtClean="0"/>
              <a:t>It </a:t>
            </a:r>
            <a:r>
              <a:rPr lang="en-US" sz="2800" dirty="0"/>
              <a:t>generally stores information related to the game that clients do not need to know explicitly. For example, if a game has special rules like "rocket launchers only", the clients may not need to know this rule, but when randomly spawning weapons around the map, the server needs to know to pick only from the "rocket launcher" category</a:t>
            </a:r>
            <a:r>
              <a:rPr lang="en-US" sz="2800" dirty="0" smtClean="0"/>
              <a:t>.</a:t>
            </a:r>
            <a:endParaRPr lang="tr-TR" sz="2800" dirty="0" smtClean="0"/>
          </a:p>
          <a:p>
            <a:endParaRPr lang="tr-TR" sz="2800" dirty="0"/>
          </a:p>
          <a:p>
            <a:endParaRPr lang="tr-TR" sz="2800" dirty="0" smtClean="0"/>
          </a:p>
          <a:p>
            <a:r>
              <a:rPr lang="en-US" sz="2800" dirty="0"/>
              <a:t>The </a:t>
            </a:r>
            <a:r>
              <a:rPr lang="en-US" sz="2800" b="1" dirty="0" err="1"/>
              <a:t>GameState</a:t>
            </a:r>
            <a:r>
              <a:rPr lang="en-US" sz="2800" dirty="0"/>
              <a:t> exists on the server and the clients, so the server can use replicated variables on the </a:t>
            </a:r>
            <a:r>
              <a:rPr lang="en-US" sz="2800" dirty="0" err="1"/>
              <a:t>GameState</a:t>
            </a:r>
            <a:r>
              <a:rPr lang="en-US" sz="2800" dirty="0"/>
              <a:t> to keep all clients up-to-date on data about the game</a:t>
            </a:r>
            <a:r>
              <a:rPr lang="en-US" sz="2800" dirty="0" smtClean="0"/>
              <a:t>.</a:t>
            </a:r>
            <a:endParaRPr lang="tr-TR" sz="2800" dirty="0" smtClean="0"/>
          </a:p>
          <a:p>
            <a:endParaRPr lang="tr-TR" sz="2800" dirty="0"/>
          </a:p>
          <a:p>
            <a:r>
              <a:rPr lang="en-US" sz="2800" dirty="0" smtClean="0"/>
              <a:t>Information </a:t>
            </a:r>
            <a:r>
              <a:rPr lang="en-US" sz="2800" dirty="0"/>
              <a:t>that is of interest to all players and spectators, but isn't associated with any one specific player, is ideal for </a:t>
            </a:r>
            <a:r>
              <a:rPr lang="en-US" sz="2800" dirty="0" err="1"/>
              <a:t>GameState</a:t>
            </a:r>
            <a:r>
              <a:rPr lang="en-US" sz="2800" dirty="0"/>
              <a:t> replication. </a:t>
            </a:r>
            <a:endParaRPr lang="tr-TR" sz="2800" dirty="0" smtClean="0"/>
          </a:p>
          <a:p>
            <a:endParaRPr lang="tr-TR" sz="2800" dirty="0"/>
          </a:p>
          <a:p>
            <a:r>
              <a:rPr lang="en-US" sz="2800" dirty="0" smtClean="0"/>
              <a:t>As </a:t>
            </a:r>
            <a:r>
              <a:rPr lang="en-US" sz="2800" dirty="0"/>
              <a:t>an example, a baseball game could replicate each team's score and the current </a:t>
            </a:r>
            <a:r>
              <a:rPr lang="tr-TR" sz="2800" dirty="0" smtClean="0"/>
              <a:t>w</a:t>
            </a:r>
            <a:r>
              <a:rPr lang="en-US" sz="2800" dirty="0" smtClean="0"/>
              <a:t>inning </a:t>
            </a:r>
            <a:r>
              <a:rPr lang="en-US" sz="2800" dirty="0"/>
              <a:t>via the </a:t>
            </a:r>
            <a:r>
              <a:rPr lang="en-US" sz="2800" dirty="0" err="1"/>
              <a:t>GameState</a:t>
            </a:r>
            <a:r>
              <a:rPr lang="en-US" sz="2800" dirty="0"/>
              <a:t>.</a:t>
            </a:r>
          </a:p>
          <a:p>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GameMode</a:t>
            </a:r>
            <a:r>
              <a:rPr lang="tr-TR" dirty="0" smtClean="0"/>
              <a:t> &amp; </a:t>
            </a:r>
            <a:r>
              <a:rPr lang="tr-TR" dirty="0" err="1" smtClean="0"/>
              <a:t>GameState</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792" t="50000" r="18229" b="22901"/>
          <a:stretch/>
        </p:blipFill>
        <p:spPr bwMode="auto">
          <a:xfrm>
            <a:off x="1400175" y="9505949"/>
            <a:ext cx="7767329" cy="4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9580" r="70319" b="53435"/>
          <a:stretch/>
        </p:blipFill>
        <p:spPr bwMode="auto">
          <a:xfrm>
            <a:off x="9815204" y="9530190"/>
            <a:ext cx="13478791" cy="421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9328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828944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err="1"/>
              <a:t>GameMode</a:t>
            </a:r>
            <a:r>
              <a:rPr lang="en-US" sz="2800" dirty="0"/>
              <a:t> object only exists on the server. </a:t>
            </a:r>
            <a:endParaRPr lang="tr-TR" sz="2800" dirty="0" smtClean="0"/>
          </a:p>
          <a:p>
            <a:endParaRPr lang="tr-TR" sz="2800" dirty="0"/>
          </a:p>
          <a:p>
            <a:r>
              <a:rPr lang="en-US" sz="2800" dirty="0" smtClean="0"/>
              <a:t>It </a:t>
            </a:r>
            <a:r>
              <a:rPr lang="en-US" sz="2800" dirty="0"/>
              <a:t>generally stores information related to the game that clients do not need to know explicitly. For example, if a game has special rules like "rocket launchers only", the clients may not need to know this rule, but when randomly spawning weapons around the map, the server needs to know to pick only from the "rocket launcher" category</a:t>
            </a:r>
            <a:r>
              <a:rPr lang="en-US" sz="2800" dirty="0" smtClean="0"/>
              <a:t>.</a:t>
            </a:r>
            <a:endParaRPr lang="tr-TR" sz="2800" dirty="0" smtClean="0"/>
          </a:p>
          <a:p>
            <a:endParaRPr lang="tr-TR" sz="2800" dirty="0"/>
          </a:p>
          <a:p>
            <a:endParaRPr lang="tr-TR" sz="2800" dirty="0" smtClean="0"/>
          </a:p>
          <a:p>
            <a:r>
              <a:rPr lang="en-US" sz="2800" dirty="0"/>
              <a:t>The </a:t>
            </a:r>
            <a:r>
              <a:rPr lang="en-US" sz="2800" b="1" dirty="0" err="1"/>
              <a:t>GameState</a:t>
            </a:r>
            <a:r>
              <a:rPr lang="en-US" sz="2800" dirty="0"/>
              <a:t> exists on the server and the clients, so the server can use replicated variables on the </a:t>
            </a:r>
            <a:r>
              <a:rPr lang="en-US" sz="2800" dirty="0" err="1"/>
              <a:t>GameState</a:t>
            </a:r>
            <a:r>
              <a:rPr lang="en-US" sz="2800" dirty="0"/>
              <a:t> to keep all clients up-to-date on data about the game</a:t>
            </a:r>
            <a:r>
              <a:rPr lang="en-US" sz="2800" dirty="0" smtClean="0"/>
              <a:t>.</a:t>
            </a:r>
            <a:endParaRPr lang="tr-TR" sz="2800" dirty="0" smtClean="0"/>
          </a:p>
          <a:p>
            <a:endParaRPr lang="tr-TR" sz="2800" dirty="0"/>
          </a:p>
          <a:p>
            <a:r>
              <a:rPr lang="en-US" sz="2800" dirty="0" smtClean="0"/>
              <a:t>Information </a:t>
            </a:r>
            <a:r>
              <a:rPr lang="en-US" sz="2800" dirty="0"/>
              <a:t>that is of interest to all players and spectators, but isn't associated with any one specific player, is ideal for </a:t>
            </a:r>
            <a:r>
              <a:rPr lang="en-US" sz="2800" dirty="0" err="1"/>
              <a:t>GameState</a:t>
            </a:r>
            <a:r>
              <a:rPr lang="en-US" sz="2800" dirty="0"/>
              <a:t> replication. </a:t>
            </a:r>
            <a:endParaRPr lang="tr-TR" sz="2800" dirty="0" smtClean="0"/>
          </a:p>
          <a:p>
            <a:endParaRPr lang="tr-TR" sz="2800" dirty="0"/>
          </a:p>
          <a:p>
            <a:r>
              <a:rPr lang="en-US" sz="2800" dirty="0" smtClean="0"/>
              <a:t>As </a:t>
            </a:r>
            <a:r>
              <a:rPr lang="en-US" sz="2800" dirty="0"/>
              <a:t>an example, a baseball game could replicate each team's score and the current </a:t>
            </a:r>
            <a:r>
              <a:rPr lang="tr-TR" sz="2800" dirty="0" smtClean="0"/>
              <a:t>w</a:t>
            </a:r>
            <a:r>
              <a:rPr lang="en-US" sz="2800" dirty="0" smtClean="0"/>
              <a:t>inning </a:t>
            </a:r>
            <a:r>
              <a:rPr lang="en-US" sz="2800" dirty="0"/>
              <a:t>via the </a:t>
            </a:r>
            <a:r>
              <a:rPr lang="en-US" sz="2800" dirty="0" err="1"/>
              <a:t>GameState</a:t>
            </a:r>
            <a:r>
              <a:rPr lang="en-US" sz="2800" dirty="0"/>
              <a:t>.</a:t>
            </a:r>
          </a:p>
          <a:p>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GameMode</a:t>
            </a:r>
            <a:r>
              <a:rPr lang="tr-TR" dirty="0" smtClean="0"/>
              <a:t> &amp; </a:t>
            </a:r>
            <a:r>
              <a:rPr lang="tr-TR" dirty="0" err="1" smtClean="0"/>
              <a:t>GameState</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792" t="50000" r="18229" b="22901"/>
          <a:stretch/>
        </p:blipFill>
        <p:spPr bwMode="auto">
          <a:xfrm>
            <a:off x="1400175" y="9505949"/>
            <a:ext cx="7767329" cy="4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9580" r="70319" b="53435"/>
          <a:stretch/>
        </p:blipFill>
        <p:spPr bwMode="auto">
          <a:xfrm>
            <a:off x="9815204" y="9530190"/>
            <a:ext cx="13478791" cy="421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0948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1305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One </a:t>
            </a:r>
            <a:r>
              <a:rPr lang="en-US" sz="2800" b="1" dirty="0" err="1"/>
              <a:t>PlayerController</a:t>
            </a:r>
            <a:r>
              <a:rPr lang="en-US" sz="2800" dirty="0"/>
              <a:t> exists on each client per player on that machine. </a:t>
            </a:r>
            <a:endParaRPr lang="tr-TR" sz="2800" dirty="0" smtClean="0"/>
          </a:p>
          <a:p>
            <a:endParaRPr lang="tr-TR" sz="2800" dirty="0"/>
          </a:p>
          <a:p>
            <a:r>
              <a:rPr lang="en-US" sz="2800" dirty="0" smtClean="0"/>
              <a:t>These </a:t>
            </a:r>
            <a:r>
              <a:rPr lang="en-US" sz="2800" dirty="0"/>
              <a:t>are replicated between the server and the associated client, but are not replicated to other clients, resulting in the server having </a:t>
            </a:r>
            <a:r>
              <a:rPr lang="en-US" sz="2800" dirty="0" err="1"/>
              <a:t>PlayerControllers</a:t>
            </a:r>
            <a:r>
              <a:rPr lang="en-US" sz="2800" dirty="0"/>
              <a:t> for every player, but local clients having only the </a:t>
            </a:r>
            <a:r>
              <a:rPr lang="en-US" sz="2800" dirty="0" err="1"/>
              <a:t>PlayerControllers</a:t>
            </a:r>
            <a:r>
              <a:rPr lang="en-US" sz="2800" dirty="0"/>
              <a:t> for their local players. </a:t>
            </a:r>
            <a:endParaRPr lang="tr-TR" sz="2800" dirty="0" smtClean="0"/>
          </a:p>
          <a:p>
            <a:endParaRPr lang="tr-TR" sz="2800" dirty="0"/>
          </a:p>
          <a:p>
            <a:r>
              <a:rPr lang="en-US" sz="2800" b="1" dirty="0" err="1" smtClean="0"/>
              <a:t>PlayerControllers</a:t>
            </a:r>
            <a:r>
              <a:rPr lang="en-US" sz="2800" dirty="0" smtClean="0"/>
              <a:t> </a:t>
            </a:r>
            <a:r>
              <a:rPr lang="en-US" sz="2800" dirty="0"/>
              <a:t>exist while the client is connected, and are associated with Pawns, but are not destroyed and </a:t>
            </a:r>
            <a:r>
              <a:rPr lang="en-US" sz="2800" dirty="0" err="1"/>
              <a:t>respawned</a:t>
            </a:r>
            <a:r>
              <a:rPr lang="en-US" sz="2800" dirty="0"/>
              <a:t> like Pawns often are. </a:t>
            </a:r>
            <a:endParaRPr lang="tr-TR" sz="2800" dirty="0" smtClean="0"/>
          </a:p>
          <a:p>
            <a:endParaRPr lang="tr-TR" sz="2800" dirty="0"/>
          </a:p>
          <a:p>
            <a:r>
              <a:rPr lang="en-US" sz="2800" dirty="0" smtClean="0"/>
              <a:t>They </a:t>
            </a:r>
            <a:r>
              <a:rPr lang="en-US" sz="2800" dirty="0"/>
              <a:t>are well-suited to </a:t>
            </a:r>
            <a:r>
              <a:rPr lang="en-US" sz="2800" b="1" dirty="0"/>
              <a:t>communicating information between clients and servers </a:t>
            </a:r>
            <a:r>
              <a:rPr lang="en-US" sz="2800" dirty="0"/>
              <a:t>without replicating this information to other clients, such as the server telling the client to ping its </a:t>
            </a:r>
            <a:r>
              <a:rPr lang="en-US" sz="2800" dirty="0" err="1"/>
              <a:t>minimap</a:t>
            </a:r>
            <a:r>
              <a:rPr lang="en-US" sz="2800" dirty="0"/>
              <a:t> in response to a game event that only that player detects</a:t>
            </a:r>
            <a:r>
              <a:rPr lang="en-US" sz="2800" dirty="0" smtClean="0"/>
              <a:t>.</a:t>
            </a:r>
            <a:endParaRPr lang="tr-TR" sz="2800" dirty="0" smtClean="0"/>
          </a:p>
          <a:p>
            <a:endParaRPr lang="tr-TR" sz="2800" dirty="0"/>
          </a:p>
          <a:p>
            <a:endParaRPr lang="tr-TR" sz="2800" dirty="0" smtClean="0"/>
          </a:p>
          <a:p>
            <a:r>
              <a:rPr lang="en-US" sz="2800" dirty="0"/>
              <a:t>A </a:t>
            </a:r>
            <a:r>
              <a:rPr lang="en-US" sz="2800" b="1" dirty="0" err="1"/>
              <a:t>PlayerState</a:t>
            </a:r>
            <a:r>
              <a:rPr lang="en-US" sz="2800" dirty="0"/>
              <a:t> will exist for every player connected to the game on both the server and the clients. </a:t>
            </a:r>
            <a:endParaRPr lang="tr-TR" sz="2800" dirty="0" smtClean="0"/>
          </a:p>
          <a:p>
            <a:endParaRPr lang="tr-TR" sz="2800" dirty="0"/>
          </a:p>
          <a:p>
            <a:r>
              <a:rPr lang="en-US" sz="2800" dirty="0" smtClean="0"/>
              <a:t>This </a:t>
            </a:r>
            <a:r>
              <a:rPr lang="en-US" sz="2800" dirty="0"/>
              <a:t>class can be used for replicated properties that all clients, not just the owning client, are interested in, such as the individual player's current score in a free-for-all game. </a:t>
            </a:r>
            <a:endParaRPr lang="tr-TR" sz="2800" dirty="0" smtClean="0"/>
          </a:p>
          <a:p>
            <a:endParaRPr lang="tr-TR" sz="2800" dirty="0"/>
          </a:p>
          <a:p>
            <a:r>
              <a:rPr lang="en-US" sz="2800" dirty="0" smtClean="0"/>
              <a:t>Like </a:t>
            </a:r>
            <a:r>
              <a:rPr lang="en-US" sz="2800" dirty="0"/>
              <a:t>the </a:t>
            </a:r>
            <a:r>
              <a:rPr lang="en-US" sz="2800" dirty="0" err="1"/>
              <a:t>PlayerController</a:t>
            </a:r>
            <a:r>
              <a:rPr lang="en-US" sz="2800" dirty="0"/>
              <a:t>, they are associated with individual Pawns, and are not destroyed and </a:t>
            </a:r>
            <a:r>
              <a:rPr lang="en-US" sz="2800" dirty="0" err="1"/>
              <a:t>respawned</a:t>
            </a:r>
            <a:r>
              <a:rPr lang="en-US" sz="2800" dirty="0"/>
              <a:t> when the Pawn is.</a:t>
            </a:r>
          </a:p>
          <a:p>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PlayerControllers</a:t>
            </a:r>
            <a:r>
              <a:rPr lang="tr-TR" dirty="0" smtClean="0"/>
              <a:t> &amp; </a:t>
            </a:r>
            <a:r>
              <a:rPr lang="tr-TR" dirty="0" err="1" smtClean="0"/>
              <a:t>PlayerStates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264458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828944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b="1" dirty="0"/>
              <a:t>Pawns</a:t>
            </a:r>
            <a:r>
              <a:rPr lang="en-US" sz="2800" dirty="0"/>
              <a:t> (including </a:t>
            </a:r>
            <a:r>
              <a:rPr lang="en-US" sz="2800" b="1" dirty="0"/>
              <a:t>Characters</a:t>
            </a:r>
            <a:r>
              <a:rPr lang="en-US" sz="2800" dirty="0"/>
              <a:t>) will also exist on the server and on all clients, and can contain replicated variables and events. </a:t>
            </a:r>
            <a:endParaRPr lang="tr-TR" sz="2800" dirty="0" smtClean="0"/>
          </a:p>
          <a:p>
            <a:endParaRPr lang="tr-TR" sz="2800" dirty="0"/>
          </a:p>
          <a:p>
            <a:r>
              <a:rPr lang="en-US" sz="2800" dirty="0" smtClean="0"/>
              <a:t>The </a:t>
            </a:r>
            <a:r>
              <a:rPr lang="en-US" sz="2800" dirty="0"/>
              <a:t>decision of whether to use the </a:t>
            </a:r>
            <a:r>
              <a:rPr lang="en-US" sz="2800" dirty="0" err="1"/>
              <a:t>PlayerController</a:t>
            </a:r>
            <a:r>
              <a:rPr lang="en-US" sz="2800" dirty="0"/>
              <a:t>, the </a:t>
            </a:r>
            <a:r>
              <a:rPr lang="en-US" sz="2800" dirty="0" err="1"/>
              <a:t>PlayerState</a:t>
            </a:r>
            <a:r>
              <a:rPr lang="en-US" sz="2800" dirty="0"/>
              <a:t>, or the Pawn for a certain variable or event will depend on the situation, but the main thing to keep in mind is that the </a:t>
            </a:r>
            <a:r>
              <a:rPr lang="en-US" sz="2800" b="1" dirty="0" err="1"/>
              <a:t>PlayerController</a:t>
            </a:r>
            <a:r>
              <a:rPr lang="en-US" sz="2800" b="1" dirty="0"/>
              <a:t> and </a:t>
            </a:r>
            <a:r>
              <a:rPr lang="en-US" sz="2800" b="1" dirty="0" err="1"/>
              <a:t>PlayerState</a:t>
            </a:r>
            <a:r>
              <a:rPr lang="en-US" sz="2800" b="1" dirty="0"/>
              <a:t> will persist </a:t>
            </a:r>
            <a:r>
              <a:rPr lang="en-US" sz="2800" dirty="0"/>
              <a:t>as long </a:t>
            </a:r>
            <a:r>
              <a:rPr lang="en-US" sz="2800" dirty="0" smtClean="0"/>
              <a:t>as</a:t>
            </a:r>
            <a:r>
              <a:rPr lang="tr-TR" sz="2800" dirty="0" smtClean="0"/>
              <a:t>:</a:t>
            </a:r>
          </a:p>
          <a:p>
            <a:endParaRPr lang="tr-TR" sz="2800" dirty="0"/>
          </a:p>
          <a:p>
            <a:pPr marL="457200" indent="-457200">
              <a:buFont typeface="Arial" pitchFamily="34" charset="0"/>
              <a:buChar char="•"/>
            </a:pPr>
            <a:r>
              <a:rPr lang="en-US" sz="2800" dirty="0" smtClean="0"/>
              <a:t>the </a:t>
            </a:r>
            <a:r>
              <a:rPr lang="en-US" sz="2800" dirty="0"/>
              <a:t>owning player stays connected to the game </a:t>
            </a:r>
            <a:endParaRPr lang="tr-TR" sz="2800" dirty="0" smtClean="0"/>
          </a:p>
          <a:p>
            <a:pPr marL="457200" indent="-457200">
              <a:buFont typeface="Arial" pitchFamily="34" charset="0"/>
              <a:buChar char="•"/>
            </a:pPr>
            <a:r>
              <a:rPr lang="en-US" sz="2800" dirty="0" smtClean="0"/>
              <a:t>the </a:t>
            </a:r>
            <a:r>
              <a:rPr lang="en-US" sz="2800" dirty="0"/>
              <a:t>game doesn't load a new </a:t>
            </a:r>
            <a:r>
              <a:rPr lang="en-US" sz="2800" dirty="0" smtClean="0"/>
              <a:t>level</a:t>
            </a:r>
            <a:endParaRPr lang="tr-TR" sz="2800" dirty="0" smtClean="0"/>
          </a:p>
          <a:p>
            <a:endParaRPr lang="tr-TR" sz="2800" dirty="0"/>
          </a:p>
          <a:p>
            <a:r>
              <a:rPr lang="tr-TR" sz="2800" dirty="0" smtClean="0"/>
              <a:t>..w</a:t>
            </a:r>
            <a:r>
              <a:rPr lang="en-US" sz="2800" dirty="0" err="1" smtClean="0"/>
              <a:t>hereas</a:t>
            </a:r>
            <a:r>
              <a:rPr lang="en-US" sz="2800" dirty="0" smtClean="0"/>
              <a:t> </a:t>
            </a:r>
            <a:r>
              <a:rPr lang="en-US" sz="2800" dirty="0"/>
              <a:t>a Pawn may not. For example, if a Pawn dies during gameplay, it will usually be destroyed and replaced with a new Pawn, while the </a:t>
            </a:r>
            <a:r>
              <a:rPr lang="en-US" sz="2800" dirty="0" err="1"/>
              <a:t>PlayerController</a:t>
            </a:r>
            <a:r>
              <a:rPr lang="en-US" sz="2800" dirty="0"/>
              <a:t> and </a:t>
            </a:r>
            <a:r>
              <a:rPr lang="en-US" sz="2800" dirty="0" err="1"/>
              <a:t>PlayerState</a:t>
            </a:r>
            <a:r>
              <a:rPr lang="en-US" sz="2800" dirty="0"/>
              <a:t> will continue to exist and will be associated with the new Pawn once it finishes spawning. </a:t>
            </a:r>
            <a:endParaRPr lang="tr-TR" sz="2800" dirty="0" smtClean="0"/>
          </a:p>
          <a:p>
            <a:endParaRPr lang="tr-TR" sz="2800" dirty="0"/>
          </a:p>
          <a:p>
            <a:r>
              <a:rPr lang="en-US" sz="2800" dirty="0" smtClean="0"/>
              <a:t>The </a:t>
            </a:r>
            <a:r>
              <a:rPr lang="en-US" sz="2800" dirty="0"/>
              <a:t>Pawn's health, therefore, would be stored on the Pawn itself, since that is specific to the actual instance of the Pawn and should be reset when the Pawn is replaced with a new one.</a:t>
            </a:r>
          </a:p>
        </p:txBody>
      </p:sp>
      <p:sp>
        <p:nvSpPr>
          <p:cNvPr id="686" name="Just like flower porcelain  You’re like a moon that  awaken to say hello So beautiful and bright that you make me content to play it  world"/>
          <p:cNvSpPr txBox="1"/>
          <p:nvPr/>
        </p:nvSpPr>
        <p:spPr>
          <a:xfrm>
            <a:off x="1903990" y="3622456"/>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Pawns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7499261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30224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ACTOR REPLICATION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956035"/>
            <a:ext cx="8509001" cy="711989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core of the networking technology in UE4 is actor </a:t>
            </a:r>
            <a:r>
              <a:rPr lang="en-US" sz="2800" b="1" dirty="0"/>
              <a:t>replication</a:t>
            </a:r>
            <a:r>
              <a:rPr lang="en-US" sz="2800" dirty="0"/>
              <a:t>. </a:t>
            </a:r>
            <a:endParaRPr lang="tr-TR" sz="2800" dirty="0" smtClean="0"/>
          </a:p>
          <a:p>
            <a:endParaRPr lang="tr-TR" sz="2800" dirty="0"/>
          </a:p>
          <a:p>
            <a:r>
              <a:rPr lang="en-US" sz="2800" dirty="0" smtClean="0"/>
              <a:t>An </a:t>
            </a:r>
            <a:r>
              <a:rPr lang="en-US" sz="2800" dirty="0"/>
              <a:t>actor with its "</a:t>
            </a:r>
            <a:r>
              <a:rPr lang="en-US" sz="2800" b="1" dirty="0"/>
              <a:t>Replicates</a:t>
            </a:r>
            <a:r>
              <a:rPr lang="en-US" sz="2800" dirty="0"/>
              <a:t>" flag set to </a:t>
            </a:r>
            <a:r>
              <a:rPr lang="en-US" sz="2800" b="1" dirty="0"/>
              <a:t>true</a:t>
            </a:r>
            <a:r>
              <a:rPr lang="en-US" sz="2800" dirty="0"/>
              <a:t> will automatically be synchronized from the server to clients who are connected to that server. </a:t>
            </a:r>
            <a:endParaRPr lang="tr-TR" sz="2800" dirty="0" smtClean="0"/>
          </a:p>
          <a:p>
            <a:endParaRPr lang="tr-TR" sz="2800" dirty="0"/>
          </a:p>
          <a:p>
            <a:r>
              <a:rPr lang="en-US" sz="2800" dirty="0" smtClean="0"/>
              <a:t>An </a:t>
            </a:r>
            <a:r>
              <a:rPr lang="en-US" sz="2800" dirty="0"/>
              <a:t>important point to understand is </a:t>
            </a:r>
            <a:r>
              <a:rPr lang="en-US" sz="2800" dirty="0" smtClean="0"/>
              <a:t>that</a:t>
            </a:r>
            <a:r>
              <a:rPr lang="tr-TR" sz="2800" dirty="0" smtClean="0"/>
              <a:t>:</a:t>
            </a:r>
          </a:p>
          <a:p>
            <a:r>
              <a:rPr lang="tr-TR" sz="4000" b="1" dirty="0" smtClean="0"/>
              <a:t>A</a:t>
            </a:r>
            <a:r>
              <a:rPr lang="en-US" sz="4000" b="1" dirty="0" err="1" smtClean="0"/>
              <a:t>ctors</a:t>
            </a:r>
            <a:r>
              <a:rPr lang="en-US" sz="4000" b="1" dirty="0" smtClean="0"/>
              <a:t> </a:t>
            </a:r>
            <a:r>
              <a:rPr lang="en-US" sz="4000" b="1" dirty="0"/>
              <a:t>are only replicated from the server to the </a:t>
            </a:r>
            <a:r>
              <a:rPr lang="en-US" sz="4000" b="1" dirty="0" smtClean="0"/>
              <a:t>clients</a:t>
            </a:r>
            <a:r>
              <a:rPr lang="tr-TR" sz="4000" b="1" dirty="0" smtClean="0"/>
              <a:t>!!</a:t>
            </a:r>
          </a:p>
          <a:p>
            <a:endParaRPr lang="tr-TR" sz="4000" b="1" dirty="0"/>
          </a:p>
          <a:p>
            <a:r>
              <a:rPr lang="tr-TR" sz="2800" dirty="0"/>
              <a:t>I</a:t>
            </a:r>
            <a:r>
              <a:rPr lang="en-US" sz="2800" dirty="0" smtClean="0"/>
              <a:t>t's </a:t>
            </a:r>
            <a:r>
              <a:rPr lang="en-US" sz="2800" dirty="0"/>
              <a:t>not possible to have an actor replicate from a client to the server. Of course, clients still need to be able to send data to the server, and they do this through replicated "</a:t>
            </a:r>
            <a:r>
              <a:rPr lang="en-US" sz="2800" b="1" dirty="0"/>
              <a:t>Run on server</a:t>
            </a:r>
            <a:r>
              <a:rPr lang="en-US" sz="2800" dirty="0"/>
              <a:t>" events.</a:t>
            </a:r>
            <a:endParaRPr lang="tr-TR" sz="2800" dirty="0"/>
          </a:p>
        </p:txBody>
      </p:sp>
      <p:sp>
        <p:nvSpPr>
          <p:cNvPr id="16" name="Rectangle"/>
          <p:cNvSpPr/>
          <p:nvPr/>
        </p:nvSpPr>
        <p:spPr>
          <a:xfrm>
            <a:off x="1752108" y="450096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3074" name="Picture 2" descr="replica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403083"/>
            <a:ext cx="12254204" cy="1256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1308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8940A2-5327-435F-9698-82A345A16907}"/>
</file>

<file path=customXml/itemProps2.xml><?xml version="1.0" encoding="utf-8"?>
<ds:datastoreItem xmlns:ds="http://schemas.openxmlformats.org/officeDocument/2006/customXml" ds:itemID="{2A63DD86-752D-4A9B-B79F-D87FC93ABF2F}"/>
</file>

<file path=customXml/itemProps3.xml><?xml version="1.0" encoding="utf-8"?>
<ds:datastoreItem xmlns:ds="http://schemas.openxmlformats.org/officeDocument/2006/customXml" ds:itemID="{1B1A8886-9F2D-4E63-B00E-F9DAAF021766}"/>
</file>

<file path=docProps/app.xml><?xml version="1.0" encoding="utf-8"?>
<Properties xmlns="http://schemas.openxmlformats.org/officeDocument/2006/extended-properties" xmlns:vt="http://schemas.openxmlformats.org/officeDocument/2006/docPropsVTypes">
  <TotalTime>6379</TotalTime>
  <Words>2923</Words>
  <Application>Microsoft Office PowerPoint</Application>
  <PresentationFormat>Özel</PresentationFormat>
  <Paragraphs>278</Paragraphs>
  <Slides>31</Slides>
  <Notes>2</Notes>
  <HiddenSlides>0</HiddenSlides>
  <MMClips>0</MMClips>
  <ScaleCrop>false</ScaleCrop>
  <HeadingPairs>
    <vt:vector size="4" baseType="variant">
      <vt:variant>
        <vt:lpstr>Tema</vt:lpstr>
      </vt:variant>
      <vt:variant>
        <vt:i4>2</vt:i4>
      </vt:variant>
      <vt:variant>
        <vt:lpstr>Slayt Başlıkları</vt:lpstr>
      </vt:variant>
      <vt:variant>
        <vt:i4>31</vt:i4>
      </vt:variant>
    </vt:vector>
  </HeadingPairs>
  <TitlesOfParts>
    <vt:vector size="33" baseType="lpstr">
      <vt:lpstr>White</vt:lpstr>
      <vt:lpstr>1_Office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205</cp:revision>
  <dcterms:modified xsi:type="dcterms:W3CDTF">2022-11-28T21:45:38Z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